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53"/>
  </p:notesMasterIdLst>
  <p:handoutMasterIdLst>
    <p:handoutMasterId r:id="rId54"/>
  </p:handoutMasterIdLst>
  <p:sldIdLst>
    <p:sldId id="256" r:id="rId5"/>
    <p:sldId id="308" r:id="rId6"/>
    <p:sldId id="516" r:id="rId7"/>
    <p:sldId id="309" r:id="rId8"/>
    <p:sldId id="310" r:id="rId9"/>
    <p:sldId id="311" r:id="rId10"/>
    <p:sldId id="312" r:id="rId11"/>
    <p:sldId id="313" r:id="rId12"/>
    <p:sldId id="314" r:id="rId13"/>
    <p:sldId id="327" r:id="rId14"/>
    <p:sldId id="315" r:id="rId15"/>
    <p:sldId id="316" r:id="rId16"/>
    <p:sldId id="317" r:id="rId17"/>
    <p:sldId id="322" r:id="rId18"/>
    <p:sldId id="321" r:id="rId19"/>
    <p:sldId id="323" r:id="rId20"/>
    <p:sldId id="329" r:id="rId21"/>
    <p:sldId id="325" r:id="rId22"/>
    <p:sldId id="326" r:id="rId23"/>
    <p:sldId id="332" r:id="rId24"/>
    <p:sldId id="333" r:id="rId25"/>
    <p:sldId id="500" r:id="rId26"/>
    <p:sldId id="501" r:id="rId27"/>
    <p:sldId id="502" r:id="rId28"/>
    <p:sldId id="503" r:id="rId29"/>
    <p:sldId id="318" r:id="rId30"/>
    <p:sldId id="504" r:id="rId31"/>
    <p:sldId id="505" r:id="rId32"/>
    <p:sldId id="506" r:id="rId33"/>
    <p:sldId id="268" r:id="rId34"/>
    <p:sldId id="522" r:id="rId35"/>
    <p:sldId id="521" r:id="rId36"/>
    <p:sldId id="507" r:id="rId37"/>
    <p:sldId id="508" r:id="rId38"/>
    <p:sldId id="509" r:id="rId39"/>
    <p:sldId id="510" r:id="rId40"/>
    <p:sldId id="511" r:id="rId41"/>
    <p:sldId id="512" r:id="rId42"/>
    <p:sldId id="513" r:id="rId43"/>
    <p:sldId id="514" r:id="rId44"/>
    <p:sldId id="515" r:id="rId45"/>
    <p:sldId id="517" r:id="rId46"/>
    <p:sldId id="330" r:id="rId47"/>
    <p:sldId id="331" r:id="rId48"/>
    <p:sldId id="518" r:id="rId49"/>
    <p:sldId id="519" r:id="rId50"/>
    <p:sldId id="520" r:id="rId51"/>
    <p:sldId id="334" r:id="rId52"/>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0" autoAdjust="0"/>
    <p:restoredTop sz="71674" autoAdjust="0"/>
  </p:normalViewPr>
  <p:slideViewPr>
    <p:cSldViewPr snapToGrid="0" showGuides="1">
      <p:cViewPr varScale="1">
        <p:scale>
          <a:sx n="65" d="100"/>
          <a:sy n="65" d="100"/>
        </p:scale>
        <p:origin x="1712" y="5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6/16/2019</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6/16/2019</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Talk was originally designed to be 45 Minutes.  This includes just mentioning other official workflows and not entering into any details.  By this point in the talk, we already have git fatigue, so this is reasonable.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Git – 30 minutes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CI – 10 minutes of talk and 5 of demo (no time to actually trigger builds in Travis CI)</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3106987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we are creating a new variant of the Centralized workflow.</a:t>
            </a:r>
          </a:p>
          <a:p>
            <a:endParaRPr lang="en-US" dirty="0"/>
          </a:p>
          <a:p>
            <a:r>
              <a:rPr lang="en-US" dirty="0"/>
              <a:t>Walk through entire timeline in detail to help understand what can happen when collaborating via git and to hammer home the idea of local/remote synchronization.</a:t>
            </a:r>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Fast-forward merge means that there has been no divergence between the two branches.  This can happen between two branches in a single repo or the same branch on two local repos.</a:t>
            </a:r>
          </a:p>
          <a:p>
            <a:endParaRPr lang="en-US" dirty="0"/>
          </a:p>
          <a:p>
            <a:r>
              <a:rPr lang="en-US" dirty="0"/>
              <a:t>Alice has fast-forward merge, which is simple to understand, has no merge conflicts.  Her repo is synchronized with remote.</a:t>
            </a:r>
          </a:p>
          <a:p>
            <a:endParaRPr lang="en-US" dirty="0"/>
          </a:p>
          <a:p>
            <a:r>
              <a:rPr lang="en-US" dirty="0"/>
              <a:t>Let’s imagine that they both made changes to the same part of </a:t>
            </a:r>
            <a:r>
              <a:rPr lang="en-US" dirty="0" err="1"/>
              <a:t>loops.cpp</a:t>
            </a:r>
            <a:r>
              <a:rPr lang="en-US" dirty="0"/>
              <a:t>.   Therefore, we again have a merge conflict.  Therefore, Bob’s repository is in a difficult state.</a:t>
            </a:r>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3475076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Majority of participants were aware of rebase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Leverages local vs. remote dimension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necessary to understand the details of rebase.  Just the idea of rebasing to get fast-forward merge and that we get merge conflicts at rebase.</a:t>
            </a:r>
          </a:p>
          <a:p>
            <a:endParaRPr lang="en-US" dirty="0"/>
          </a:p>
          <a:p>
            <a:r>
              <a:rPr lang="en-US" dirty="0"/>
              <a:t>Bob will use rebase to slide his feature branch along so that it is now based off of latest commit on master.  This is not for free.  We create E’ from E </a:t>
            </a:r>
            <a:r>
              <a:rPr lang="en-US" dirty="0" err="1"/>
              <a:t>intergrated</a:t>
            </a:r>
            <a:r>
              <a:rPr lang="en-US" dirty="0"/>
              <a:t> with C-I.  This means that version control system will discover the merge conflict when establishing E’, pause rebase, let user resolve conflict.</a:t>
            </a:r>
          </a:p>
          <a:p>
            <a:endParaRPr lang="en-US" dirty="0"/>
          </a:p>
          <a:p>
            <a:r>
              <a:rPr lang="en-US" dirty="0"/>
              <a:t>Gloss over rebase here.  In previous talks, it appears that many people are aware of rebase.  Main idea is that we are controlling where, when, and how we find conflicts and resolve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are using local-only feature branches, why is this an improvement?  Why not just stick with the centralized and only push changes to remote when everything is good?</a:t>
            </a:r>
          </a:p>
          <a:p>
            <a:endParaRPr lang="en-US" dirty="0"/>
          </a:p>
          <a:p>
            <a:r>
              <a:rPr lang="en-US" dirty="0"/>
              <a:t>This is what was used with FLASH5 repo at the beginning.  Only 3 developers.  Each worked on separate part of code =&gt; no merge conflicts.  </a:t>
            </a:r>
          </a:p>
          <a:p>
            <a:r>
              <a:rPr lang="en-US" dirty="0"/>
              <a:t>However, rapid integration meant rebasing testing over and over before I could finally get my changes into master.  </a:t>
            </a:r>
            <a:r>
              <a:rPr lang="en-US" b="1" dirty="0"/>
              <a:t>I skipped over team size and frequency questions.  This statement was made later when talking about FLASH.</a:t>
            </a:r>
            <a:endParaRPr lang="en-US" dirty="0"/>
          </a:p>
          <a:p>
            <a:endParaRPr lang="en-US" dirty="0"/>
          </a:p>
          <a:p>
            <a:r>
              <a:rPr lang="en-US" dirty="0"/>
              <a:t>As lead in to next slide, point out that as we develop, some commits might leave code in a broken state.  And with the schemes developed so far, those same commits end up on master.  Therefore, users of the repo need to know which to use for science and which to avoid. </a:t>
            </a:r>
          </a:p>
          <a:p>
            <a:endParaRPr lang="en-US" dirty="0"/>
          </a:p>
          <a:p>
            <a:r>
              <a:rPr lang="en-US" dirty="0"/>
              <a:t>Note that the workflow could be enhanced to use </a:t>
            </a:r>
            <a:r>
              <a:rPr lang="en-US" b="1" dirty="0"/>
              <a:t>merge –no-</a:t>
            </a:r>
            <a:r>
              <a:rPr lang="en-US" b="1" dirty="0" err="1"/>
              <a:t>ff</a:t>
            </a:r>
            <a:r>
              <a:rPr lang="en-US" b="1" dirty="0"/>
              <a:t> </a:t>
            </a:r>
            <a:r>
              <a:rPr lang="en-US" dirty="0"/>
              <a:t>so that we force merge commits.  In this way, we are protecting master and we can publish feature branches.  </a:t>
            </a:r>
            <a:r>
              <a:rPr lang="en-US" b="1" dirty="0"/>
              <a:t>I did not mention this, but it might come up as a question or is something that could be added if related questions are made at this slide.</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738873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two rules.  Raise the topic of why impose rules such as these?  Why not let users capitalize on full expressivity of git?  These are valid questions.  For this case, imposing these rules limits complexity and we find common, simple use patterns emerging.  Because of this, we can make well-defined statements such as “all changes made to master were first made to development”.  Therefore, </a:t>
            </a:r>
            <a:r>
              <a:rPr lang="en-US" b="1" dirty="0"/>
              <a:t>master is a subset of development and these two infinite lifetime branches cannot diverge in a significant way</a:t>
            </a:r>
            <a:r>
              <a:rPr lang="en-US" dirty="0"/>
              <a:t>.</a:t>
            </a:r>
          </a:p>
          <a:p>
            <a:endParaRPr lang="en-US" dirty="0"/>
          </a:p>
          <a:p>
            <a:r>
              <a:rPr lang="en-US" dirty="0"/>
              <a:t>For the graphic, the workflow was simple.  There is no possibility of a merge conflict.  No real integration occurring since second branch is based off of first branch’s commit merge on master.</a:t>
            </a:r>
          </a:p>
          <a:p>
            <a:endParaRPr lang="en-US" dirty="0"/>
          </a:p>
          <a:p>
            <a:r>
              <a:rPr lang="en-US" dirty="0"/>
              <a:t>I did not mention this, but if we get simple use patterns emerging, the graph history can be simpler – no rats nest of branches.  This can mean that it is easier to follow the progression of work and make it easier and less error prone for those who must approve merges into master.</a:t>
            </a:r>
          </a:p>
        </p:txBody>
      </p:sp>
      <p:sp>
        <p:nvSpPr>
          <p:cNvPr id="4" name="Slide Number Placeholder 3"/>
          <p:cNvSpPr>
            <a:spLocks noGrp="1"/>
          </p:cNvSpPr>
          <p:nvPr>
            <p:ph type="sldNum" sz="quarter" idx="10"/>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word current here. We started with Feature Branch Workflow and opted for something more complex.  This presently works, but might not as team grows/code grows.</a:t>
            </a:r>
          </a:p>
          <a:p>
            <a:endParaRPr lang="en-US" dirty="0"/>
          </a:p>
          <a:p>
            <a:r>
              <a:rPr lang="en-US" dirty="0"/>
              <a:t>We started with little policy during initial exploration/prototyping feature branch.  We were only three developers and could easily coordinate work so that our efforts were non-overlapping.  As more developers began working and our efforts changed, we began stepping on each others’ toes.  This necessitated increasing the complexity.  Also, desire to protect master.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Development should contain everything in master and possibly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Staged should contain everything in master and possibly more.</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39437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Should have mentioned here that our workflow is setup so that we never merge development or staged into another branch.  Therefore the feature branch is also merged into infinite lifetime branches.  This decision is motivated by the example on this slide.  Two people asked about why we don’t merge the feature into development and then development into staged.</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Someone had a good idea that they realized was bad only after it was merged into development.  Another developer wanted a commit already in development, but not in master.  So, they base their branch off of development. Walk back from merge commit on master.  Explain that we pull into master three commits and last commit on development as intended.  However, we also pull in the </a:t>
            </a:r>
            <a:r>
              <a:rPr lang="en-US" dirty="0" err="1"/>
              <a:t>bad_idea</a:t>
            </a:r>
            <a:r>
              <a:rPr lang="en-US" dirty="0"/>
              <a:t> branch.  When they merge their branch into master, they bring in the bad idea, perhaps without knowing it.</a:t>
            </a:r>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628107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downside to Git Flow for them is that</a:t>
            </a:r>
          </a:p>
          <a:p>
            <a:pPr marL="171450" indent="-171450">
              <a:buFont typeface="Arial" panose="020B0604020202020204" pitchFamily="34" charset="0"/>
              <a:buChar char="•"/>
            </a:pPr>
            <a:r>
              <a:rPr lang="en-US" dirty="0"/>
              <a:t>It is more complex than needed</a:t>
            </a:r>
          </a:p>
          <a:p>
            <a:pPr marL="171450" indent="-171450">
              <a:buFont typeface="Arial" panose="020B0604020202020204" pitchFamily="34" charset="0"/>
              <a:buChar char="•"/>
            </a:pPr>
            <a:r>
              <a:rPr lang="en-US" dirty="0"/>
              <a:t>You have to make certain that hot fixes and releases are merged back into develop (</a:t>
            </a:r>
            <a:r>
              <a:rPr lang="en-US" b="1" dirty="0"/>
              <a:t>synchronize infinite lifetime branches</a:t>
            </a:r>
            <a:r>
              <a:rPr lang="en-US" dirty="0"/>
              <a:t>).  </a:t>
            </a:r>
            <a:r>
              <a:rPr lang="en-US" b="1" dirty="0"/>
              <a:t>Common point of failure!</a:t>
            </a:r>
          </a:p>
          <a:p>
            <a:pPr marL="171450" indent="-171450">
              <a:buFont typeface="Arial" panose="020B0604020202020204" pitchFamily="34" charset="0"/>
              <a:buChar char="•"/>
            </a:pPr>
            <a:r>
              <a:rPr lang="en-US" b="0" dirty="0"/>
              <a:t>Having development on develop branch is annoying as many tools default to master as the main branch.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main downside of GitHub flow is that it assumes that every commit to master is deployable.  This might be overly simplified for most real cases.  They incorporate other infinite branches to deal with this shortcoming.  They also allow for the possibility of releases.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Flow downstream is like what we have with FLASH.</a:t>
            </a:r>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developed based on work done in creating a workflow for FLASH and is therefore the fruit of collaboration with FLASH center members.   Also informed by Iulian, who explained general concepts as well as workflows he uses as part of different projects.  Intro to CI based on some slide developed by Alicia.</a:t>
            </a:r>
          </a:p>
        </p:txBody>
      </p:sp>
      <p:sp>
        <p:nvSpPr>
          <p:cNvPr id="4" name="Slide Number Placeholder 3"/>
          <p:cNvSpPr>
            <a:spLocks noGrp="1"/>
          </p:cNvSpPr>
          <p:nvPr>
            <p:ph type="sldNum" sz="quarter" idx="5"/>
          </p:nvPr>
        </p:nvSpPr>
        <p:spPr/>
        <p:txBody>
          <a:bodyPr/>
          <a:lstStyle/>
          <a:p>
            <a:fld id="{54E672D7-8E2D-4611-973D-F4591A707C34}" type="slidenum">
              <a:rPr lang="en-US" smtClean="0"/>
              <a:t>2</a:t>
            </a:fld>
            <a:endParaRPr lang="en-US"/>
          </a:p>
        </p:txBody>
      </p:sp>
    </p:spTree>
    <p:extLst>
      <p:ext uri="{BB962C8B-B14F-4D97-AF65-F5344CB8AC3E}">
        <p14:creationId xmlns:p14="http://schemas.microsoft.com/office/powerpoint/2010/main" val="4145045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DVCS workflow is a step in the right direction, but is insufficient, for it does not necessarily impose rules that minimize the likelihood of merge conflicts.  We also want to build into CI testing to make debugging quick and easy.</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3610806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depending on services offered by service, the tests can be configured to commits/pull requests and by branch.</a:t>
            </a:r>
          </a:p>
          <a:p>
            <a:endParaRPr lang="en-US" dirty="0"/>
          </a:p>
          <a:p>
            <a:r>
              <a:rPr lang="en-US" dirty="0"/>
              <a:t>Also, would like to run some tests on a nightly basis.  This is useful for large codes, where program execution could be prohibitive so that linking to commits would not be reasonable.</a:t>
            </a:r>
          </a:p>
          <a:p>
            <a:endParaRPr lang="en-US" dirty="0"/>
          </a:p>
          <a:p>
            <a:r>
              <a:rPr lang="en-US" dirty="0"/>
              <a:t>This where testing can be extended into continuous integration, which we will discuss later.</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1443797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need to build and maintain a dedicated server.</a:t>
            </a:r>
          </a:p>
          <a:p>
            <a:endParaRPr lang="en-US" dirty="0"/>
          </a:p>
          <a:p>
            <a:r>
              <a:rPr lang="en-US" dirty="0"/>
              <a:t>Jenkins is another option.  Not linked to any particular DVCS and can be built on dedicated server.   Benefit is that you can often log into machine, setup and test your suite, and update/test new baselines when needed.</a:t>
            </a:r>
          </a:p>
        </p:txBody>
      </p:sp>
      <p:sp>
        <p:nvSpPr>
          <p:cNvPr id="4" name="Slide Number Placeholder 3"/>
          <p:cNvSpPr>
            <a:spLocks noGrp="1"/>
          </p:cNvSpPr>
          <p:nvPr>
            <p:ph type="sldNum" sz="quarter" idx="10"/>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1789435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3947733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4168035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921541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50690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3366399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450364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TRAVIS_CI_ENV not yet set in .</a:t>
            </a:r>
            <a:r>
              <a:rPr lang="en-US" dirty="0" err="1"/>
              <a:t>travis.yml</a:t>
            </a:r>
            <a:r>
              <a:rPr lang="en-US" dirty="0"/>
              <a:t>.   We see that the echo is empty and that </a:t>
            </a:r>
            <a:r>
              <a:rPr lang="en-US" dirty="0" err="1"/>
              <a:t>hello_world.sh</a:t>
            </a:r>
            <a:r>
              <a:rPr lang="en-US" dirty="0"/>
              <a:t> caught the problem.  Also Travis CI detects the correct exit code.  The </a:t>
            </a:r>
            <a:r>
              <a:rPr lang="en-US" dirty="0" err="1"/>
              <a:t>after_failure</a:t>
            </a:r>
            <a:r>
              <a:rPr lang="en-US" dirty="0"/>
              <a:t> phase was correctly called.</a:t>
            </a:r>
          </a:p>
        </p:txBody>
      </p:sp>
      <p:sp>
        <p:nvSpPr>
          <p:cNvPr id="4" name="Slide Number Placeholder 3"/>
          <p:cNvSpPr>
            <a:spLocks noGrp="1"/>
          </p:cNvSpPr>
          <p:nvPr>
            <p:ph type="sldNum" sz="quarter" idx="10"/>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1539524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TRAVIS_CI_ENV is now set in .</a:t>
            </a:r>
            <a:r>
              <a:rPr lang="en-US" dirty="0" err="1"/>
              <a:t>travis.yml</a:t>
            </a:r>
            <a:r>
              <a:rPr lang="en-US" dirty="0"/>
              <a:t>, which we can see in the log.   Also, the echo is printing out a true statement and we see that </a:t>
            </a:r>
            <a:r>
              <a:rPr lang="en-US" dirty="0" err="1"/>
              <a:t>hello_world.sh</a:t>
            </a:r>
            <a:r>
              <a:rPr lang="en-US" dirty="0"/>
              <a:t> caught the problem.  Also Travis CI detects the correct exit code.  The </a:t>
            </a:r>
            <a:r>
              <a:rPr lang="en-US" dirty="0" err="1"/>
              <a:t>after_failure</a:t>
            </a:r>
            <a:r>
              <a:rPr lang="en-US" dirty="0"/>
              <a:t> phase was correctly called.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3426052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568786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Work through race condition in time.  Main point of this slide is arriving at understanding of </a:t>
            </a:r>
            <a:r>
              <a:rPr lang="en-US" b="1" dirty="0"/>
              <a:t>environments</a:t>
            </a:r>
            <a:r>
              <a:rPr lang="en-US" dirty="0"/>
              <a:t> that each infinite lifetime branch encapsulates.</a:t>
            </a:r>
          </a:p>
        </p:txBody>
      </p:sp>
      <p:sp>
        <p:nvSpPr>
          <p:cNvPr id="4" name="Slide Number Placeholder 3"/>
          <p:cNvSpPr>
            <a:spLocks noGrp="1"/>
          </p:cNvSpPr>
          <p:nvPr>
            <p:ph type="sldNum" sz="quarter" idx="10"/>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710977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Development and staged contain master.  Therefore, a merge conflict with master means a conflict with all three branches.</a:t>
            </a:r>
          </a:p>
          <a:p>
            <a:endParaRPr lang="en-US" dirty="0"/>
          </a:p>
          <a:p>
            <a:r>
              <a:rPr lang="en-US" dirty="0"/>
              <a:t>Downside is that it breaks the scheme that infinite branches don’t merge into other branches.</a:t>
            </a:r>
          </a:p>
          <a:p>
            <a:r>
              <a:rPr lang="en-US" dirty="0"/>
              <a:t>Downside is also that all new commits on master are now in your branch, which is unrelated to real development history and can make code reviews more challenging.  </a:t>
            </a:r>
          </a:p>
        </p:txBody>
      </p:sp>
      <p:sp>
        <p:nvSpPr>
          <p:cNvPr id="4" name="Slide Number Placeholder 3"/>
          <p:cNvSpPr>
            <a:spLocks noGrp="1"/>
          </p:cNvSpPr>
          <p:nvPr>
            <p:ph type="sldNum" sz="quarter" idx="10"/>
          </p:nvPr>
        </p:nvSpPr>
        <p:spPr/>
        <p:txBody>
          <a:bodyPr/>
          <a:lstStyle/>
          <a:p>
            <a:fld id="{54E672D7-8E2D-4611-973D-F4591A707C34}" type="slidenum">
              <a:rPr lang="en-US" smtClean="0"/>
              <a:t>44</a:t>
            </a:fld>
            <a:endParaRPr lang="en-US"/>
          </a:p>
        </p:txBody>
      </p:sp>
    </p:spTree>
    <p:extLst>
      <p:ext uri="{BB962C8B-B14F-4D97-AF65-F5344CB8AC3E}">
        <p14:creationId xmlns:p14="http://schemas.microsoft.com/office/powerpoint/2010/main" val="233070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Gcov</a:t>
            </a:r>
            <a:r>
              <a:rPr lang="en-US" dirty="0"/>
              <a:t> page suggests turning off optimization as we want to know if each line in the listing is called and if so how many times.  With optimization, we cannot map those counts to the lines in the listing.</a:t>
            </a:r>
          </a:p>
          <a:p>
            <a:endParaRPr lang="en-US" dirty="0"/>
          </a:p>
          <a:p>
            <a:r>
              <a:rPr lang="en-US" dirty="0"/>
              <a:t>I also find information in the </a:t>
            </a:r>
            <a:r>
              <a:rPr lang="en-US" dirty="0" err="1"/>
              <a:t>gcov</a:t>
            </a:r>
            <a:r>
              <a:rPr lang="en-US" dirty="0"/>
              <a:t> about compiling with the two flags -</a:t>
            </a:r>
            <a:r>
              <a:rPr lang="en-US" dirty="0" err="1"/>
              <a:t>fprofile</a:t>
            </a:r>
            <a:r>
              <a:rPr lang="en-US" dirty="0"/>
              <a:t>-arcs -</a:t>
            </a:r>
            <a:r>
              <a:rPr lang="en-US" dirty="0" err="1"/>
              <a:t>ftest</a:t>
            </a:r>
            <a:r>
              <a:rPr lang="en-US" dirty="0"/>
              <a:t>-coverage to generate the </a:t>
            </a:r>
            <a:r>
              <a:rPr lang="en-US" dirty="0" err="1"/>
              <a:t>gcov</a:t>
            </a:r>
            <a:r>
              <a:rPr lang="en-US" dirty="0"/>
              <a:t> output files.  --coverage is apparently a shortcut for both of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45</a:t>
            </a:fld>
            <a:endParaRPr lang="en-US"/>
          </a:p>
        </p:txBody>
      </p:sp>
    </p:spTree>
    <p:extLst>
      <p:ext uri="{BB962C8B-B14F-4D97-AF65-F5344CB8AC3E}">
        <p14:creationId xmlns:p14="http://schemas.microsoft.com/office/powerpoint/2010/main" val="3891221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testing of edge cases.  This might be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to evaluate test frameworks to see if you can confirm that code is erroring correctly.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46</a:t>
            </a:fld>
            <a:endParaRPr lang="en-US"/>
          </a:p>
        </p:txBody>
      </p:sp>
    </p:spTree>
    <p:extLst>
      <p:ext uri="{BB962C8B-B14F-4D97-AF65-F5344CB8AC3E}">
        <p14:creationId xmlns:p14="http://schemas.microsoft.com/office/powerpoint/2010/main" val="2561657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talk is not too technical to not get bogged down in git details.  We will hit high-level abstractions.  Also mention that some of the examples and steps taken were chosen for this talk.  There are likely other and better steps.</a:t>
            </a:r>
          </a:p>
          <a:p>
            <a:endParaRPr lang="en-US" dirty="0"/>
          </a:p>
          <a:p>
            <a:r>
              <a:rPr lang="en-US" dirty="0"/>
              <a:t>Understand how having local and remote repositories helps and what challenges it brings – integration of independent work.</a:t>
            </a:r>
          </a:p>
          <a:p>
            <a:endParaRPr lang="en-US" dirty="0"/>
          </a:p>
          <a:p>
            <a:r>
              <a:rPr lang="en-US" dirty="0"/>
              <a:t>Introduction of divergence of work.  Here divergence of local/remote branches rather than of two branches on the same repo.</a:t>
            </a:r>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748646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introduction of idea of conflict and need to resolve these quickly/easily without creating bugs.</a:t>
            </a:r>
          </a:p>
        </p:txBody>
      </p:sp>
      <p:sp>
        <p:nvSpPr>
          <p:cNvPr id="4" name="Slide Number Placeholder 3"/>
          <p:cNvSpPr>
            <a:spLocks noGrp="1"/>
          </p:cNvSpPr>
          <p:nvPr>
            <p:ph type="sldNum" sz="quarter" idx="10"/>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694412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will not allow push because the contents of Bob’s repo is not a fast-forward situation.  In other words, there is a non trivial divergence.  Git recognizes that commits E, H, and J are not </a:t>
            </a:r>
            <a:r>
              <a:rPr lang="en-US" dirty="0" err="1"/>
              <a:t>descendents</a:t>
            </a:r>
            <a:r>
              <a:rPr lang="en-US" dirty="0"/>
              <a:t> of commits D, F, G, I.</a:t>
            </a:r>
          </a:p>
          <a:p>
            <a:endParaRPr lang="en-US" dirty="0"/>
          </a:p>
          <a:p>
            <a:r>
              <a:rPr lang="en-US" dirty="0"/>
              <a:t>The pull initiates a merge on the local repo, which can be aborted.  The resolution could result in a merge commit.  Best to avoid this conversation if possible, here, as it is overly complex.  Wait for Feature branches to introduce merges and merge commits.</a:t>
            </a:r>
          </a:p>
          <a:p>
            <a:endParaRPr lang="en-US" dirty="0"/>
          </a:p>
          <a:p>
            <a:r>
              <a:rPr lang="en-US" dirty="0"/>
              <a:t>Use </a:t>
            </a:r>
            <a:r>
              <a:rPr lang="en-US" dirty="0" err="1"/>
              <a:t>loops.cpp</a:t>
            </a:r>
            <a:r>
              <a:rPr lang="en-US" dirty="0"/>
              <a:t> to emphasize that resolving conflicts requires that both versions be studied deeply to understand fully which implementation is the best and why the other should be ignored.  The second loop conflict is meant to broach this subject.</a:t>
            </a:r>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992206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simple and easy here do not imply that it is simple and easy for those just introduced to DVCS.  Rather, it means relative to those workflows that will be introduced.</a:t>
            </a:r>
          </a:p>
          <a:p>
            <a:endParaRPr lang="en-US" dirty="0"/>
          </a:p>
          <a:p>
            <a:r>
              <a:rPr lang="en-US" dirty="0"/>
              <a:t>Many team members means that with a single pull I might have conflicts related to work by five different developers.  I would need to work with each to resolve.</a:t>
            </a:r>
          </a:p>
          <a:p>
            <a:endParaRPr lang="en-US" dirty="0"/>
          </a:p>
          <a:p>
            <a:r>
              <a:rPr lang="en-US" dirty="0"/>
              <a:t>Only pushing once a month means that all repos could start to diverge significantly.  Harder to resolve.  Also, their work is hidden.  I might be working on same code or I might want something that they have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 over “What if team members works on different parts of the code?” for the interest of time.</a:t>
            </a:r>
          </a:p>
          <a:p>
            <a:endParaRPr lang="en-US" dirty="0"/>
          </a:p>
          <a:p>
            <a:r>
              <a:rPr lang="en-US" dirty="0"/>
              <a:t>Last point is described in words by explaining that, as can occur with development, some commits will be broken.  This means that a user of the repository that would like to use a historic commit needs to know which are good and which are bad.  While we can accomplish this to some degree with commit messages and tags (what happens if we find out it is broken much later?), we want to work toward something better.  We introduce branches as a step in that direction.  Therefore, this flows into the next slide.</a:t>
            </a:r>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Point of a branch is independent development and protecting master to some level.  However, working with branches is only sensible if we can add the work into master once it has matured to a good state and could be used by users.  In this sense, we are expressing that the latest commit on master should always be working.</a:t>
            </a:r>
          </a:p>
          <a:p>
            <a:endParaRPr lang="en-US" dirty="0"/>
          </a:p>
          <a:p>
            <a:r>
              <a:rPr lang="en-US" dirty="0"/>
              <a:t> fast-forward scenario as nice understanding of branch.  Dog-leg is only to emphasize that </a:t>
            </a:r>
            <a:r>
              <a:rPr lang="en-US" dirty="0" err="1"/>
              <a:t>FeatureA</a:t>
            </a:r>
            <a:r>
              <a:rPr lang="en-US" dirty="0"/>
              <a:t> is a branch.  However, we realize that it still represents a linear history of work.  We like fast-forward merges as these do not have an associated conflict.</a:t>
            </a:r>
          </a:p>
          <a:p>
            <a:endParaRPr lang="en-US" dirty="0"/>
          </a:p>
          <a:p>
            <a:r>
              <a:rPr lang="en-US" dirty="0"/>
              <a:t>Use second case to highlight normal branch states and to introduce merge commits.  Graph show two long-lived feature branches and race condition.  Cannot do a fast forward on one branch without losing other commits.</a:t>
            </a:r>
          </a:p>
          <a:p>
            <a:endParaRPr lang="en-US" b="0" dirty="0"/>
          </a:p>
          <a:p>
            <a:r>
              <a:rPr lang="en-US" b="0" dirty="0"/>
              <a:t>For the first branch, the merge commit was simple as </a:t>
            </a:r>
            <a:r>
              <a:rPr lang="en-US" b="0" dirty="0" err="1"/>
              <a:t>FeatureA</a:t>
            </a:r>
            <a:r>
              <a:rPr lang="en-US" b="0" dirty="0"/>
              <a:t> and master did not diverge – everything in master is also in </a:t>
            </a:r>
            <a:r>
              <a:rPr lang="en-US" b="0" dirty="0" err="1"/>
              <a:t>FeatureA</a:t>
            </a:r>
            <a:r>
              <a:rPr lang="en-US" b="0" dirty="0"/>
              <a:t>.  </a:t>
            </a:r>
          </a:p>
          <a:p>
            <a:r>
              <a:rPr lang="en-US" b="0" dirty="0"/>
              <a:t>However, when </a:t>
            </a:r>
            <a:r>
              <a:rPr lang="en-US" b="0" dirty="0" err="1"/>
              <a:t>FeatureB</a:t>
            </a:r>
            <a:r>
              <a:rPr lang="en-US" b="0" dirty="0"/>
              <a:t> is to be merged into master, there is a commit on master that is not on </a:t>
            </a:r>
            <a:r>
              <a:rPr lang="en-US" b="0" dirty="0" err="1"/>
              <a:t>FeatureB</a:t>
            </a:r>
            <a:r>
              <a:rPr lang="en-US" b="0" dirty="0"/>
              <a:t> =&gt; the two branches have diverged slightly.  The VCA must study the divergence and determine if there were conflicting changes made.</a:t>
            </a:r>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stuff was being developed by Dev1 and Dev2 decided to merge in a without communicating?  Consider that case that stuff was just for tinkering and was not necessarily meant to ever be in master.</a:t>
            </a:r>
          </a:p>
          <a:p>
            <a:endParaRPr lang="en-US" dirty="0"/>
          </a:p>
          <a:p>
            <a:r>
              <a:rPr lang="en-US" dirty="0"/>
              <a:t>Don’t dwell much on this.  Naming rule is clear and we can point out here that having unexpressive names like </a:t>
            </a:r>
            <a:r>
              <a:rPr lang="en-US" dirty="0" err="1"/>
              <a:t>a,b,stuff</a:t>
            </a:r>
            <a:r>
              <a:rPr lang="en-US" dirty="0"/>
              <a:t> is missing the opportunity to use the graph as communication to other developers.  Point out that basing a branch off of a branch other than master might be a good or a bad thing depending on team.  As an example, mention that a and stuff are being developed by different people.  If a is merged into stuff without prior consent, that this could lead to both technical and social difficulties.</a:t>
            </a:r>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19917663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4104862" y="6513223"/>
            <a:ext cx="4059169" cy="218473"/>
          </a:xfrm>
          <a:prstGeom prst="rect">
            <a:avLst/>
          </a:prstGeom>
        </p:spPr>
        <p:txBody>
          <a:bodyPr/>
          <a:lstStyle>
            <a:lvl1pPr>
              <a:defRPr sz="1200">
                <a:latin typeface="Calibri"/>
                <a:cs typeface="Calibri"/>
              </a:defRPr>
            </a:lvl1pPr>
          </a:lstStyle>
          <a:p>
            <a:r>
              <a:rPr lang="en-US" dirty="0"/>
              <a:t>ATPESC, August 2017</a:t>
            </a: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82044" y="6417642"/>
            <a:ext cx="1086190" cy="376761"/>
          </a:xfrm>
          <a:prstGeom prst="rect">
            <a:avLst/>
          </a:prstGeom>
        </p:spPr>
      </p:pic>
    </p:spTree>
    <p:extLst>
      <p:ext uri="{BB962C8B-B14F-4D97-AF65-F5344CB8AC3E}">
        <p14:creationId xmlns:p14="http://schemas.microsoft.com/office/powerpoint/2010/main" val="314730467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scm.com/book/en/v2/Git-Branching-Rebasin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atlassian.com/git/tutorials/comparing-workflow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github.com/nvie/gitflow" TargetMode="Externa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8242859"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travis-ci.org/jrdoneal/CI_HelloWorld" TargetMode="External"/><Relationship Id="rId2" Type="http://schemas.openxmlformats.org/officeDocument/2006/relationships/hyperlink" Target="https://github.com/jrdoneal/CI_HelloWorld" TargetMode="External"/><Relationship Id="rId1" Type="http://schemas.openxmlformats.org/officeDocument/2006/relationships/slideLayout" Target="../slideLayouts/slideLayout7.xml"/><Relationship Id="rId6" Type="http://schemas.openxmlformats.org/officeDocument/2006/relationships/hyperlink" Target="https://github.com/jrdoneal/infrastructure" TargetMode="External"/><Relationship Id="rId5" Type="http://schemas.openxmlformats.org/officeDocument/2006/relationships/hyperlink" Target="https://github.com/amklinv/morpheus" TargetMode="External"/><Relationship Id="rId4" Type="http://schemas.openxmlformats.org/officeDocument/2006/relationships/hyperlink" Target="https://github.com/jrdoneal/CI_Multiplatfor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2019.isc-program.com/session/?sess=sess224" TargetMode="External"/><Relationship Id="rId3" Type="http://schemas.openxmlformats.org/officeDocument/2006/relationships/hyperlink" Target="https://2019.isc-program.com/presentation/?id=inv_sp180&amp;sess=sess201" TargetMode="External"/><Relationship Id="rId7" Type="http://schemas.openxmlformats.org/officeDocument/2006/relationships/hyperlink" Target="https://2019.isc-program.com/presentation/?id=proj126&amp;sess=sess286" TargetMode="External"/><Relationship Id="rId2" Type="http://schemas.openxmlformats.org/officeDocument/2006/relationships/hyperlink" Target="https://2019.isc-program.com/presentation/?id=bof146&amp;sess=sess186" TargetMode="External"/><Relationship Id="rId1" Type="http://schemas.openxmlformats.org/officeDocument/2006/relationships/slideLayout" Target="../slideLayouts/slideLayout2.xml"/><Relationship Id="rId6" Type="http://schemas.openxmlformats.org/officeDocument/2006/relationships/hyperlink" Target="https://2019.isc-program.com/presentation/?id=proj113&amp;sess=sess208" TargetMode="External"/><Relationship Id="rId11" Type="http://schemas.openxmlformats.org/officeDocument/2006/relationships/hyperlink" Target="https://2019.isc-program.com/presentation/?id=bof138&amp;sess=sess294" TargetMode="External"/><Relationship Id="rId5" Type="http://schemas.openxmlformats.org/officeDocument/2006/relationships/hyperlink" Target="https://2019.isc-program.com/presentation/?id=proj114&amp;sess=sess208" TargetMode="External"/><Relationship Id="rId10" Type="http://schemas.openxmlformats.org/officeDocument/2006/relationships/hyperlink" Target="http://bit.ly/swe-cse-bof" TargetMode="External"/><Relationship Id="rId4" Type="http://schemas.openxmlformats.org/officeDocument/2006/relationships/hyperlink" Target="https://2019.isc-program.com/presentation/?id=post_whpc105&amp;sess=sess295" TargetMode="External"/><Relationship Id="rId9" Type="http://schemas.openxmlformats.org/officeDocument/2006/relationships/hyperlink" Target="https://2019.isc-program.com/presentation/?id=bof133&amp;sess=sess233"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github.com/jrdoneal/CI_HelloWorld"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travis-ci.org/jrdoneal/CI_HelloWorld"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3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4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ltp.sourceforge.net/coverage/lcov.php"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jrdoneal/infrastructure"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github.com/amklinv/morpheu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amklinv.github.io/morpheus/lcovFiles/index.html" TargetMode="External"/><Relationship Id="rId2" Type="http://schemas.openxmlformats.org/officeDocument/2006/relationships/hyperlink" Target="https://amklinv.github.io/morpheus/index.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 &amp; 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dirty="0"/>
              <a:t>Better Scientific Software Tutorial</a:t>
            </a:r>
          </a:p>
          <a:p>
            <a:r>
              <a:rPr lang="en-US" dirty="0"/>
              <a:t>Jared O’Neal</a:t>
            </a:r>
          </a:p>
          <a:p>
            <a:r>
              <a:rPr lang="en-US" dirty="0"/>
              <a:t>Argonne National Laboratory</a:t>
            </a:r>
          </a:p>
          <a:p>
            <a:r>
              <a:rPr lang="en-US" dirty="0"/>
              <a:t>ISC High Performance Conference</a:t>
            </a:r>
          </a:p>
          <a:p>
            <a:r>
              <a:rPr lang="en-US" dirty="0"/>
              <a:t>June 16, 2019</a:t>
            </a:r>
          </a:p>
        </p:txBody>
      </p:sp>
      <p:pic>
        <p:nvPicPr>
          <p:cNvPr id="4" name="Picture 2" descr="https://licensebuttons.net/l/by/4.0/88x31.png">
            <a:extLst>
              <a:ext uri="{FF2B5EF4-FFF2-40B4-BE49-F238E27FC236}">
                <a16:creationId xmlns:a16="http://schemas.microsoft.com/office/drawing/2014/main" id="{AA847B73-6C33-4116-B76D-C90C5147C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D9D372-1B49-4E78-A9F5-B8254A3D329C}"/>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4187568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pPr marL="0" indent="0">
              <a:buNone/>
            </a:pPr>
            <a:r>
              <a:rPr lang="en-US" dirty="0"/>
              <a:t>Workflow policy is needed</a:t>
            </a:r>
          </a:p>
          <a:p>
            <a:pPr lvl="1"/>
            <a:r>
              <a:rPr lang="en-US" dirty="0"/>
              <a:t>Descriptive names or linked to issue tracking system</a:t>
            </a:r>
          </a:p>
          <a:p>
            <a:pPr lvl="1"/>
            <a:r>
              <a:rPr lang="en-US" dirty="0"/>
              <a:t>Where do branches start and end?</a:t>
            </a:r>
          </a:p>
          <a:p>
            <a:pPr lvl="1"/>
            <a:r>
              <a:rPr lang="en-US" dirty="0"/>
              <a:t>Can multiple people work on one branch?</a:t>
            </a:r>
          </a:p>
          <a:p>
            <a:pPr marL="0" indent="0">
              <a:buNone/>
            </a:pPr>
            <a:endParaRPr lang="en-US" dirty="0"/>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73736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3">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20FEE-670A-0543-851A-091781067B8B}"/>
              </a:ext>
            </a:extLst>
          </p:cNvPr>
          <p:cNvSpPr>
            <a:spLocks noGrp="1"/>
          </p:cNvSpPr>
          <p:nvPr>
            <p:ph type="title"/>
          </p:nvPr>
        </p:nvSpPr>
        <p:spPr/>
        <p:txBody>
          <a:bodyPr/>
          <a:lstStyle/>
          <a:p>
            <a:r>
              <a:rPr lang="en-US" dirty="0"/>
              <a:t>Feature Branches Summary</a:t>
            </a:r>
          </a:p>
        </p:txBody>
      </p:sp>
      <p:sp>
        <p:nvSpPr>
          <p:cNvPr id="3" name="Content Placeholder 2">
            <a:extLst>
              <a:ext uri="{FF2B5EF4-FFF2-40B4-BE49-F238E27FC236}">
                <a16:creationId xmlns:a16="http://schemas.microsoft.com/office/drawing/2014/main" id="{5FC6E16D-2F44-C945-BE62-A1DBB0CCC36D}"/>
              </a:ext>
            </a:extLst>
          </p:cNvPr>
          <p:cNvSpPr>
            <a:spLocks noGrp="1"/>
          </p:cNvSpPr>
          <p:nvPr>
            <p:ph idx="1"/>
          </p:nvPr>
        </p:nvSpPr>
        <p:spPr>
          <a:xfrm>
            <a:off x="365760" y="959434"/>
            <a:ext cx="11369809" cy="4047778"/>
          </a:xfrm>
        </p:spPr>
        <p:txBody>
          <a:bodyPr/>
          <a:lstStyle/>
          <a:p>
            <a:r>
              <a:rPr lang="en-US" sz="1800" dirty="0"/>
              <a:t>Multiple, parallel lines of development possible on single local repo</a:t>
            </a:r>
          </a:p>
          <a:p>
            <a:r>
              <a:rPr lang="en-US" sz="1800" dirty="0"/>
              <a:t>Easily maintain local master up-to-date and useable</a:t>
            </a:r>
          </a:p>
          <a:p>
            <a:r>
              <a:rPr lang="en-US" sz="1800" dirty="0"/>
              <a:t>Integration with rebase on local repo is safe and can be aborted</a:t>
            </a:r>
          </a:p>
          <a:p>
            <a:r>
              <a:rPr lang="en-US" sz="1800" dirty="0"/>
              <a:t>Testing before updating local and remote master branches</a:t>
            </a:r>
          </a:p>
          <a:p>
            <a:r>
              <a:rPr lang="en-US" sz="1800" dirty="0"/>
              <a:t>Rebase is advanced Git command</a:t>
            </a:r>
          </a:p>
          <a:p>
            <a:pPr lvl="1"/>
            <a:r>
              <a:rPr lang="en-US" sz="1800" dirty="0"/>
              <a:t>Rebase can cause complications and should be </a:t>
            </a:r>
            <a:r>
              <a:rPr lang="en-US" sz="1800" dirty="0">
                <a:hlinkClick r:id="rId3"/>
              </a:rPr>
              <a:t>used carefully</a:t>
            </a:r>
            <a:r>
              <a:rPr lang="en-US" sz="1800" dirty="0"/>
              <a:t>.</a:t>
            </a:r>
          </a:p>
          <a:p>
            <a:r>
              <a:rPr lang="en-US" sz="1800" dirty="0"/>
              <a:t>Hide actual workflow</a:t>
            </a:r>
          </a:p>
          <a:p>
            <a:pPr lvl="1"/>
            <a:r>
              <a:rPr lang="en-US" sz="1800" dirty="0"/>
              <a:t>History in repo is not represent actual development history</a:t>
            </a:r>
          </a:p>
          <a:p>
            <a:pPr lvl="1"/>
            <a:r>
              <a:rPr lang="en-US" sz="1800" dirty="0"/>
              <a:t>Less communication</a:t>
            </a:r>
          </a:p>
          <a:p>
            <a:pPr lvl="1"/>
            <a:r>
              <a:rPr lang="en-US" sz="1800" dirty="0"/>
              <a:t>Fewer back-ups using remote repo</a:t>
            </a:r>
          </a:p>
          <a:p>
            <a:r>
              <a:rPr lang="en-US" sz="1800" dirty="0"/>
              <a:t>Does it scale with team size?  What if team integrates frequently?</a:t>
            </a:r>
          </a:p>
          <a:p>
            <a:r>
              <a:rPr lang="en-US" sz="1800" dirty="0"/>
              <a:t>Commits on master can be broken</a:t>
            </a:r>
          </a:p>
          <a:p>
            <a:r>
              <a:rPr lang="en-US" sz="1800" dirty="0"/>
              <a:t>See </a:t>
            </a:r>
            <a:r>
              <a:rPr lang="en-US" sz="1800" dirty="0">
                <a:hlinkClick r:id="rId4"/>
              </a:rPr>
              <a:t>Atlassian/BitBucket</a:t>
            </a:r>
            <a:r>
              <a:rPr lang="en-US" sz="1800" dirty="0"/>
              <a:t> for a richer Feature Branch Workflow</a:t>
            </a:r>
          </a:p>
          <a:p>
            <a:endParaRPr lang="en-US" sz="1800" dirty="0"/>
          </a:p>
          <a:p>
            <a:endParaRPr lang="en-US" sz="1800" dirty="0"/>
          </a:p>
        </p:txBody>
      </p:sp>
    </p:spTree>
    <p:extLst>
      <p:ext uri="{BB962C8B-B14F-4D97-AF65-F5344CB8AC3E}">
        <p14:creationId xmlns:p14="http://schemas.microsoft.com/office/powerpoint/2010/main" val="3681194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20"/>
            <a:ext cx="5780564" cy="2477385"/>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FLASH5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master</a:t>
            </a:r>
          </a:p>
          <a:p>
            <a:r>
              <a:rPr lang="en-US" sz="2000" dirty="0"/>
              <a:t>All feature branches are merged into development for integration &amp; manual testing</a:t>
            </a:r>
          </a:p>
          <a:p>
            <a:r>
              <a:rPr lang="en-US" sz="2000" dirty="0"/>
              <a:t>All feature branches are then merged into staged for full, automated testing</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156586"/>
            <a:ext cx="3992168" cy="2841804"/>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staged &amp; development</a:t>
            </a:r>
          </a:p>
          <a:p>
            <a:pPr marL="285750" indent="-285750">
              <a:lnSpc>
                <a:spcPct val="90000"/>
              </a:lnSpc>
              <a:spcBef>
                <a:spcPts val="1400"/>
              </a:spcBef>
              <a:buFont typeface="Arial" panose="020B0604020202020204" pitchFamily="34" charset="0"/>
              <a:buChar char="•"/>
            </a:pPr>
            <a:r>
              <a:rPr lang="en-US" sz="2000" dirty="0"/>
              <a:t>infinite branches don’t diverge</a:t>
            </a:r>
          </a:p>
          <a:p>
            <a:pPr marL="285750" indent="-285750">
              <a:lnSpc>
                <a:spcPct val="90000"/>
              </a:lnSpc>
              <a:spcBef>
                <a:spcPts val="1400"/>
              </a:spcBef>
              <a:buFont typeface="Arial" panose="020B0604020202020204" pitchFamily="34" charset="0"/>
              <a:buChar char="•"/>
            </a:pPr>
            <a:r>
              <a:rPr lang="en-US" sz="2000" dirty="0"/>
              <a:t>Merge conflicts first exposed on development</a:t>
            </a:r>
          </a:p>
          <a:p>
            <a:pPr algn="l">
              <a:lnSpc>
                <a:spcPct val="90000"/>
              </a:lnSpc>
              <a:spcBef>
                <a:spcPts val="1400"/>
              </a:spcBef>
            </a:pPr>
            <a:endParaRPr lang="en-US" sz="2000" dirty="0"/>
          </a:p>
        </p:txBody>
      </p:sp>
      <p:pic>
        <p:nvPicPr>
          <p:cNvPr id="6" name="Picture 5">
            <a:extLst>
              <a:ext uri="{FF2B5EF4-FFF2-40B4-BE49-F238E27FC236}">
                <a16:creationId xmlns:a16="http://schemas.microsoft.com/office/drawing/2014/main" id="{54459471-9E25-C940-91DC-F6AA093B6646}"/>
              </a:ext>
            </a:extLst>
          </p:cNvPr>
          <p:cNvPicPr>
            <a:picLocks noChangeAspect="1"/>
          </p:cNvPicPr>
          <p:nvPr/>
        </p:nvPicPr>
        <p:blipFill rotWithShape="1">
          <a:blip r:embed="rId3">
            <a:extLst>
              <a:ext uri="{28A0092B-C50C-407E-A947-70E740481C1C}">
                <a14:useLocalDpi xmlns:a14="http://schemas.microsoft.com/office/drawing/2010/main" val="0"/>
              </a:ext>
            </a:extLst>
          </a:blip>
          <a:srcRect l="4631" t="6000" r="8104" b="44737"/>
          <a:stretch/>
        </p:blipFill>
        <p:spPr>
          <a:xfrm>
            <a:off x="651428" y="3585600"/>
            <a:ext cx="6882067" cy="2841889"/>
          </a:xfrm>
          <a:prstGeom prst="rect">
            <a:avLst/>
          </a:prstGeom>
        </p:spPr>
      </p:pic>
    </p:spTree>
    <p:extLst>
      <p:ext uri="{BB962C8B-B14F-4D97-AF65-F5344CB8AC3E}">
        <p14:creationId xmlns:p14="http://schemas.microsoft.com/office/powerpoint/2010/main" val="810230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4C25-4679-1A49-8A80-9F09549C3FC5}"/>
              </a:ext>
            </a:extLst>
          </p:cNvPr>
          <p:cNvSpPr>
            <a:spLocks noGrp="1"/>
          </p:cNvSpPr>
          <p:nvPr>
            <p:ph type="title"/>
          </p:nvPr>
        </p:nvSpPr>
        <p:spPr/>
        <p:txBody>
          <a:bodyPr/>
          <a:lstStyle/>
          <a:p>
            <a:r>
              <a:rPr lang="en-US" dirty="0"/>
              <a:t>Branch Rules</a:t>
            </a:r>
          </a:p>
        </p:txBody>
      </p:sp>
      <p:sp>
        <p:nvSpPr>
          <p:cNvPr id="3" name="Content Placeholder 2">
            <a:extLst>
              <a:ext uri="{FF2B5EF4-FFF2-40B4-BE49-F238E27FC236}">
                <a16:creationId xmlns:a16="http://schemas.microsoft.com/office/drawing/2014/main" id="{1405367A-0416-9943-8CCC-AF760964B66A}"/>
              </a:ext>
            </a:extLst>
          </p:cNvPr>
          <p:cNvSpPr>
            <a:spLocks noGrp="1"/>
          </p:cNvSpPr>
          <p:nvPr>
            <p:ph idx="1"/>
          </p:nvPr>
        </p:nvSpPr>
        <p:spPr>
          <a:xfrm>
            <a:off x="365761" y="1234135"/>
            <a:ext cx="6394804" cy="4047778"/>
          </a:xfrm>
        </p:spPr>
        <p:txBody>
          <a:bodyPr/>
          <a:lstStyle/>
          <a:p>
            <a:pPr marL="0" indent="0">
              <a:buNone/>
            </a:pPr>
            <a:r>
              <a:rPr lang="en-US" dirty="0"/>
              <a:t>Why base feature branches off master?</a:t>
            </a:r>
          </a:p>
          <a:p>
            <a:r>
              <a:rPr lang="en-US" dirty="0"/>
              <a:t>Start from correct, verified commit</a:t>
            </a:r>
          </a:p>
          <a:p>
            <a:r>
              <a:rPr lang="en-US" dirty="0"/>
              <a:t>Clean and simple to learn/enforce</a:t>
            </a:r>
          </a:p>
          <a:p>
            <a:r>
              <a:rPr lang="en-US" dirty="0"/>
              <a:t>Isolate master from integration environment</a:t>
            </a:r>
          </a:p>
          <a:p>
            <a:pPr marL="0" indent="0">
              <a:buNone/>
            </a:pPr>
            <a:endParaRPr lang="en-US" dirty="0"/>
          </a:p>
        </p:txBody>
      </p:sp>
      <p:pic>
        <p:nvPicPr>
          <p:cNvPr id="5" name="Picture 4">
            <a:extLst>
              <a:ext uri="{FF2B5EF4-FFF2-40B4-BE49-F238E27FC236}">
                <a16:creationId xmlns:a16="http://schemas.microsoft.com/office/drawing/2014/main" id="{A2F2FF7A-E1E7-3943-9913-51EAF58185E1}"/>
              </a:ext>
            </a:extLst>
          </p:cNvPr>
          <p:cNvPicPr>
            <a:picLocks noChangeAspect="1"/>
          </p:cNvPicPr>
          <p:nvPr/>
        </p:nvPicPr>
        <p:blipFill rotWithShape="1">
          <a:blip r:embed="rId3">
            <a:extLst>
              <a:ext uri="{28A0092B-C50C-407E-A947-70E740481C1C}">
                <a14:useLocalDpi xmlns:a14="http://schemas.microsoft.com/office/drawing/2010/main" val="0"/>
              </a:ext>
            </a:extLst>
          </a:blip>
          <a:srcRect l="4927" t="6075" r="32551" b="56886"/>
          <a:stretch/>
        </p:blipFill>
        <p:spPr>
          <a:xfrm>
            <a:off x="2947736" y="3392732"/>
            <a:ext cx="6330455" cy="2743200"/>
          </a:xfrm>
          <a:prstGeom prst="rect">
            <a:avLst/>
          </a:prstGeom>
        </p:spPr>
      </p:pic>
      <p:sp>
        <p:nvSpPr>
          <p:cNvPr id="6" name="Content Placeholder 2">
            <a:extLst>
              <a:ext uri="{FF2B5EF4-FFF2-40B4-BE49-F238E27FC236}">
                <a16:creationId xmlns:a16="http://schemas.microsoft.com/office/drawing/2014/main" id="{498A0204-E1C9-DC48-BD61-4EA4B065FFF3}"/>
              </a:ext>
            </a:extLst>
          </p:cNvPr>
          <p:cNvSpPr txBox="1">
            <a:spLocks/>
          </p:cNvSpPr>
          <p:nvPr/>
        </p:nvSpPr>
        <p:spPr bwMode="auto">
          <a:xfrm>
            <a:off x="6873988" y="1193360"/>
            <a:ext cx="4864245" cy="40477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dirty="0"/>
              <a:t>Motivates more rules</a:t>
            </a:r>
          </a:p>
          <a:p>
            <a:r>
              <a:rPr lang="en-US" dirty="0"/>
              <a:t>Development never merged into another branch</a:t>
            </a:r>
          </a:p>
          <a:p>
            <a:r>
              <a:rPr lang="en-US" dirty="0"/>
              <a:t>Staged never merged into another branch</a:t>
            </a:r>
          </a:p>
          <a:p>
            <a:endParaRPr lang="en-US" dirty="0"/>
          </a:p>
        </p:txBody>
      </p:sp>
    </p:spTree>
    <p:extLst>
      <p:ext uri="{BB962C8B-B14F-4D97-AF65-F5344CB8AC3E}">
        <p14:creationId xmlns:p14="http://schemas.microsoft.com/office/powerpoint/2010/main" val="4278595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p:txBody>
          <a:bodyPr/>
          <a:lstStyle/>
          <a:p>
            <a:r>
              <a:rPr lang="en-US" dirty="0"/>
              <a:t>Git Flow</a:t>
            </a:r>
          </a:p>
        </p:txBody>
      </p:sp>
      <p:pic>
        <p:nvPicPr>
          <p:cNvPr id="6" name="Picture 5">
            <a:extLst>
              <a:ext uri="{FF2B5EF4-FFF2-40B4-BE49-F238E27FC236}">
                <a16:creationId xmlns:a16="http://schemas.microsoft.com/office/drawing/2014/main" id="{A7BB5875-5A78-514C-BC28-AE201208981F}"/>
              </a:ext>
            </a:extLst>
          </p:cNvPr>
          <p:cNvPicPr>
            <a:picLocks noChangeAspect="1"/>
          </p:cNvPicPr>
          <p:nvPr/>
        </p:nvPicPr>
        <p:blipFill>
          <a:blip r:embed="rId3"/>
          <a:stretch>
            <a:fillRect/>
          </a:stretch>
        </p:blipFill>
        <p:spPr>
          <a:xfrm>
            <a:off x="748146" y="847188"/>
            <a:ext cx="4087090" cy="5544372"/>
          </a:xfrm>
          <a:prstGeom prst="rect">
            <a:avLst/>
          </a:prstGeom>
        </p:spPr>
      </p:pic>
      <p:pic>
        <p:nvPicPr>
          <p:cNvPr id="9" name="Picture 8">
            <a:extLst>
              <a:ext uri="{FF2B5EF4-FFF2-40B4-BE49-F238E27FC236}">
                <a16:creationId xmlns:a16="http://schemas.microsoft.com/office/drawing/2014/main" id="{8546862F-FE2E-DD43-9B5D-C8EB96DF9AD8}"/>
              </a:ext>
            </a:extLst>
          </p:cNvPr>
          <p:cNvPicPr>
            <a:picLocks noChangeAspect="1"/>
          </p:cNvPicPr>
          <p:nvPr/>
        </p:nvPicPr>
        <p:blipFill>
          <a:blip r:embed="rId4"/>
          <a:stretch>
            <a:fillRect/>
          </a:stretch>
        </p:blipFill>
        <p:spPr>
          <a:xfrm>
            <a:off x="4313043" y="5681704"/>
            <a:ext cx="2588919" cy="1031358"/>
          </a:xfrm>
          <a:prstGeom prst="rect">
            <a:avLst/>
          </a:prstGeom>
        </p:spPr>
      </p:pic>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607503" y="925604"/>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5"/>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Tree>
    <p:extLst>
      <p:ext uri="{BB962C8B-B14F-4D97-AF65-F5344CB8AC3E}">
        <p14:creationId xmlns:p14="http://schemas.microsoft.com/office/powerpoint/2010/main" val="1539049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5898F-1179-C740-A239-DBCF26A5C6C1}"/>
              </a:ext>
            </a:extLst>
          </p:cNvPr>
          <p:cNvSpPr>
            <a:spLocks noGrp="1"/>
          </p:cNvSpPr>
          <p:nvPr>
            <p:ph type="title"/>
          </p:nvPr>
        </p:nvSpPr>
        <p:spPr/>
        <p:txBody>
          <a:bodyPr/>
          <a:lstStyle/>
          <a:p>
            <a:r>
              <a:rPr lang="en-US" dirty="0"/>
              <a:t>License, citation, and acknowledgments </a:t>
            </a:r>
            <a:br>
              <a:rPr lang="en-US" dirty="0"/>
            </a:br>
            <a:endParaRPr lang="en-US" dirty="0"/>
          </a:p>
        </p:txBody>
      </p:sp>
      <p:sp>
        <p:nvSpPr>
          <p:cNvPr id="3" name="Content Placeholder 2">
            <a:extLst>
              <a:ext uri="{FF2B5EF4-FFF2-40B4-BE49-F238E27FC236}">
                <a16:creationId xmlns:a16="http://schemas.microsoft.com/office/drawing/2014/main" id="{899DF1E5-FC39-CE4E-A2E6-59F9E7FB5C49}"/>
              </a:ext>
            </a:extLst>
          </p:cNvPr>
          <p:cNvSpPr>
            <a:spLocks noGrp="1"/>
          </p:cNvSpPr>
          <p:nvPr>
            <p:ph idx="1"/>
          </p:nvPr>
        </p:nvSpPr>
        <p:spPr>
          <a:xfrm>
            <a:off x="368424" y="1403730"/>
            <a:ext cx="11369809" cy="4047778"/>
          </a:xfrm>
        </p:spPr>
        <p:txBody>
          <a:bodyPr/>
          <a:lstStyle/>
          <a:p>
            <a:pPr marL="0" indent="0">
              <a:buNone/>
            </a:pPr>
            <a:r>
              <a:rPr lang="en-US" b="1" dirty="0"/>
              <a:t>License and Citation</a:t>
            </a:r>
          </a:p>
          <a:p>
            <a:r>
              <a:rPr lang="en-US" sz="1800" dirty="0"/>
              <a:t>This work is licensed under a </a:t>
            </a:r>
            <a:r>
              <a:rPr lang="en-US" sz="1800" dirty="0">
                <a:hlinkClick r:id="rId3"/>
              </a:rPr>
              <a:t>Creative Commons Attribution 4.0 International License</a:t>
            </a:r>
            <a:r>
              <a:rPr lang="en-US" sz="1800" dirty="0"/>
              <a:t> (CC BY 4.0).</a:t>
            </a:r>
          </a:p>
          <a:p>
            <a:r>
              <a:rPr lang="en-US" sz="1800" dirty="0"/>
              <a:t>Requested citation: </a:t>
            </a:r>
            <a:r>
              <a:rPr lang="en-US" sz="1800" b="1" dirty="0"/>
              <a:t>Jared O’Neal, Git Workflows &amp; Continuous Integration, in Better Scientific Software Tutorial, ISC High Performance Conference, Frankfurt, Germany, 2019. DOI: </a:t>
            </a:r>
            <a:r>
              <a:rPr lang="en-US" sz="1800" b="1" dirty="0">
                <a:hlinkClick r:id="rId4"/>
              </a:rPr>
              <a:t>10.6084/m9.figshare.8242859  </a:t>
            </a:r>
            <a:endParaRPr lang="en-US" sz="1800" b="1" dirty="0"/>
          </a:p>
          <a:p>
            <a:pPr marL="0" indent="0">
              <a:buNone/>
            </a:pPr>
            <a:r>
              <a:rPr lang="en-US" b="1" dirty="0"/>
              <a:t>Acknowledgements </a:t>
            </a:r>
            <a:endParaRPr lang="en-US" dirty="0"/>
          </a:p>
          <a:p>
            <a:r>
              <a:rPr lang="en-US" sz="1800" dirty="0"/>
              <a:t>This work was supported by the U.S. Department of Energy Office of Science, Office of Advanced Scientific Computing Research (ASCR), and by the </a:t>
            </a:r>
            <a:r>
              <a:rPr lang="en-US" sz="1800" dirty="0" err="1"/>
              <a:t>Exascale</a:t>
            </a:r>
            <a:r>
              <a:rPr lang="en-US" sz="1800" dirty="0"/>
              <a:t> Computing Project (17-SC-20-SC), a collaborative effort of the U.S. Department of Energy Office of Science and the National Nuclear Security Administration. </a:t>
            </a:r>
          </a:p>
          <a:p>
            <a:r>
              <a:rPr lang="en-US" sz="1800" dirty="0"/>
              <a:t>This work was performed in part at the Argonne National Laboratory, which is managed by </a:t>
            </a:r>
            <a:r>
              <a:rPr lang="en-US" sz="1800" dirty="0" err="1"/>
              <a:t>UChicago</a:t>
            </a:r>
            <a:r>
              <a:rPr lang="en-US" sz="1800" dirty="0"/>
              <a:t> Argonne, LLC for the U.S. Department of Energy under Contract No. DE-AC02-06CH11357 </a:t>
            </a:r>
          </a:p>
          <a:p>
            <a:r>
              <a:rPr lang="en-US" sz="1800" dirty="0" err="1"/>
              <a:t>Anshu</a:t>
            </a:r>
            <a:r>
              <a:rPr lang="en-US" sz="1800" dirty="0"/>
              <a:t> Dubey, Klaus </a:t>
            </a:r>
            <a:r>
              <a:rPr lang="en-US" sz="1800" dirty="0" err="1"/>
              <a:t>Weide</a:t>
            </a:r>
            <a:r>
              <a:rPr lang="en-US" sz="1800" dirty="0"/>
              <a:t>, Saurabh </a:t>
            </a:r>
            <a:r>
              <a:rPr lang="en-US" sz="1800" dirty="0" err="1"/>
              <a:t>Chawdhary</a:t>
            </a:r>
            <a:r>
              <a:rPr lang="en-US" sz="1800" dirty="0"/>
              <a:t>, and Carlo Graziani</a:t>
            </a:r>
          </a:p>
          <a:p>
            <a:r>
              <a:rPr lang="en-US" sz="1800" dirty="0"/>
              <a:t>Iulian </a:t>
            </a:r>
            <a:r>
              <a:rPr lang="en-US" sz="1800" dirty="0" err="1"/>
              <a:t>Grindeanu</a:t>
            </a:r>
            <a:endParaRPr lang="en-US" sz="1800" dirty="0"/>
          </a:p>
          <a:p>
            <a:r>
              <a:rPr lang="en-US" sz="1800" dirty="0"/>
              <a:t>Alicia </a:t>
            </a:r>
            <a:r>
              <a:rPr lang="en-US" sz="1800" dirty="0" err="1"/>
              <a:t>Klinvex</a:t>
            </a:r>
            <a:endParaRPr lang="en-US" sz="1800" dirty="0"/>
          </a:p>
          <a:p>
            <a:pPr marL="0" indent="0">
              <a:buNone/>
            </a:pPr>
            <a:endParaRPr lang="en-US" dirty="0"/>
          </a:p>
        </p:txBody>
      </p:sp>
      <p:pic>
        <p:nvPicPr>
          <p:cNvPr id="1025" name="Picture 1" descr="page2image6168">
            <a:extLst>
              <a:ext uri="{FF2B5EF4-FFF2-40B4-BE49-F238E27FC236}">
                <a16:creationId xmlns:a16="http://schemas.microsoft.com/office/drawing/2014/main" id="{7A9C3733-FD49-3D40-A6F3-41BD49BAAF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92033" y="843280"/>
            <a:ext cx="1346200" cy="48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88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Things to Think About When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Continuous Integration</a:t>
            </a:r>
          </a:p>
        </p:txBody>
      </p:sp>
    </p:spTree>
    <p:extLst>
      <p:ext uri="{BB962C8B-B14F-4D97-AF65-F5344CB8AC3E}">
        <p14:creationId xmlns:p14="http://schemas.microsoft.com/office/powerpoint/2010/main" val="1627951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9C9EA-77C9-8B42-8042-89EF1BBAF149}"/>
              </a:ext>
            </a:extLst>
          </p:cNvPr>
          <p:cNvSpPr>
            <a:spLocks noGrp="1"/>
          </p:cNvSpPr>
          <p:nvPr>
            <p:ph type="title"/>
          </p:nvPr>
        </p:nvSpPr>
        <p:spPr/>
        <p:txBody>
          <a:bodyPr/>
          <a:lstStyle/>
          <a:p>
            <a:r>
              <a:rPr lang="en-US" dirty="0"/>
              <a:t>The Short &amp; Sweet of Continuous Integration</a:t>
            </a:r>
          </a:p>
        </p:txBody>
      </p:sp>
      <p:sp>
        <p:nvSpPr>
          <p:cNvPr id="3" name="Content Placeholder 2">
            <a:extLst>
              <a:ext uri="{FF2B5EF4-FFF2-40B4-BE49-F238E27FC236}">
                <a16:creationId xmlns:a16="http://schemas.microsoft.com/office/drawing/2014/main" id="{D5A34E38-0ABC-1245-AD78-A205389A4F27}"/>
              </a:ext>
            </a:extLst>
          </p:cNvPr>
          <p:cNvSpPr>
            <a:spLocks noGrp="1"/>
          </p:cNvSpPr>
          <p:nvPr>
            <p:ph idx="1"/>
          </p:nvPr>
        </p:nvSpPr>
        <p:spPr>
          <a:xfrm>
            <a:off x="365760" y="1178560"/>
            <a:ext cx="11369809" cy="4047778"/>
          </a:xfrm>
        </p:spPr>
        <p:txBody>
          <a:bodyPr/>
          <a:lstStyle/>
          <a:p>
            <a:pPr marL="0" indent="0">
              <a:lnSpc>
                <a:spcPct val="85000"/>
              </a:lnSpc>
              <a:spcBef>
                <a:spcPts val="0"/>
              </a:spcBef>
              <a:buClrTx/>
              <a:buSzTx/>
              <a:buFontTx/>
              <a:buNone/>
              <a:defRPr b="1"/>
            </a:pPr>
            <a:r>
              <a:rPr lang="en-US" dirty="0"/>
              <a:t>A master branch that always works</a:t>
            </a:r>
          </a:p>
          <a:p>
            <a:pPr marL="0" indent="0">
              <a:lnSpc>
                <a:spcPct val="85000"/>
              </a:lnSpc>
              <a:spcBef>
                <a:spcPts val="0"/>
              </a:spcBef>
              <a:buClrTx/>
              <a:buSzTx/>
              <a:buFontTx/>
              <a:buNone/>
              <a:defRPr b="1"/>
            </a:pPr>
            <a:endParaRPr lang="en-US" sz="2000" dirty="0"/>
          </a:p>
          <a:p>
            <a:pPr>
              <a:defRPr sz="2500"/>
            </a:pPr>
            <a:r>
              <a:rPr lang="en-US" dirty="0"/>
              <a:t>DVCS workflow isolate master from integration environment</a:t>
            </a:r>
          </a:p>
          <a:p>
            <a:pPr>
              <a:defRPr sz="2500"/>
            </a:pPr>
            <a:r>
              <a:rPr lang="en-US" dirty="0"/>
              <a:t>Extend workflow to address difficulties of integrating</a:t>
            </a:r>
          </a:p>
          <a:p>
            <a:pPr lvl="1">
              <a:defRPr sz="2500"/>
            </a:pPr>
            <a:r>
              <a:rPr lang="en-US" sz="2400" dirty="0"/>
              <a:t>Minimize likelihood of merge conflict</a:t>
            </a:r>
          </a:p>
          <a:p>
            <a:pPr lvl="1">
              <a:defRPr sz="2500"/>
            </a:pPr>
            <a:r>
              <a:rPr lang="en-US" sz="2400" dirty="0"/>
              <a:t>Detect bugs immediately</a:t>
            </a:r>
          </a:p>
          <a:p>
            <a:pPr lvl="1">
              <a:defRPr sz="2500"/>
            </a:pPr>
            <a:r>
              <a:rPr lang="en-US" sz="2400" dirty="0"/>
              <a:t>Make debugging process quick and easy</a:t>
            </a:r>
          </a:p>
        </p:txBody>
      </p:sp>
    </p:spTree>
    <p:extLst>
      <p:ext uri="{BB962C8B-B14F-4D97-AF65-F5344CB8AC3E}">
        <p14:creationId xmlns:p14="http://schemas.microsoft.com/office/powerpoint/2010/main" val="404331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8652-B58E-CC4F-B7E3-9E8E7789D036}"/>
              </a:ext>
            </a:extLst>
          </p:cNvPr>
          <p:cNvSpPr>
            <a:spLocks noGrp="1"/>
          </p:cNvSpPr>
          <p:nvPr>
            <p:ph type="title"/>
          </p:nvPr>
        </p:nvSpPr>
        <p:spPr/>
        <p:txBody>
          <a:bodyPr/>
          <a:lstStyle/>
          <a:p>
            <a:r>
              <a:rPr lang="en-US" dirty="0"/>
              <a:t>Work Decomposition</a:t>
            </a:r>
          </a:p>
        </p:txBody>
      </p:sp>
      <p:sp>
        <p:nvSpPr>
          <p:cNvPr id="3" name="Content Placeholder 2">
            <a:extLst>
              <a:ext uri="{FF2B5EF4-FFF2-40B4-BE49-F238E27FC236}">
                <a16:creationId xmlns:a16="http://schemas.microsoft.com/office/drawing/2014/main" id="{BEBDD43E-0615-7446-A73C-348943F65B81}"/>
              </a:ext>
            </a:extLst>
          </p:cNvPr>
          <p:cNvSpPr>
            <a:spLocks noGrp="1"/>
          </p:cNvSpPr>
          <p:nvPr>
            <p:ph idx="1"/>
          </p:nvPr>
        </p:nvSpPr>
        <p:spPr>
          <a:xfrm>
            <a:off x="365760" y="1301261"/>
            <a:ext cx="11369809" cy="4047778"/>
          </a:xfrm>
        </p:spPr>
        <p:txBody>
          <a:bodyPr/>
          <a:lstStyle/>
          <a:p>
            <a:pPr marL="0" indent="0">
              <a:buNone/>
            </a:pPr>
            <a:r>
              <a:rPr lang="en-US" dirty="0"/>
              <a:t>Commit and integrate often</a:t>
            </a:r>
          </a:p>
          <a:p>
            <a:r>
              <a:rPr lang="en-US" dirty="0"/>
              <a:t>Limit divergence between feature and master branches</a:t>
            </a:r>
          </a:p>
          <a:p>
            <a:r>
              <a:rPr lang="en-US" dirty="0"/>
              <a:t>Decreased probability of conflict</a:t>
            </a:r>
          </a:p>
          <a:p>
            <a:r>
              <a:rPr lang="en-US" dirty="0"/>
              <a:t>Conflict resolution is simpler and less risky</a:t>
            </a:r>
          </a:p>
        </p:txBody>
      </p:sp>
      <p:pic>
        <p:nvPicPr>
          <p:cNvPr id="4" name="Picture 3" descr="GitWorkflow_v1.pdf">
            <a:extLst>
              <a:ext uri="{FF2B5EF4-FFF2-40B4-BE49-F238E27FC236}">
                <a16:creationId xmlns:a16="http://schemas.microsoft.com/office/drawing/2014/main" id="{DFE5B96A-7987-BB4F-9334-84F41E40878C}"/>
              </a:ext>
            </a:extLst>
          </p:cNvPr>
          <p:cNvPicPr>
            <a:picLocks noChangeAspect="1"/>
          </p:cNvPicPr>
          <p:nvPr/>
        </p:nvPicPr>
        <p:blipFill rotWithShape="1">
          <a:blip r:embed="rId2">
            <a:extLst>
              <a:ext uri="{28A0092B-C50C-407E-A947-70E740481C1C}">
                <a14:useLocalDpi xmlns:a14="http://schemas.microsoft.com/office/drawing/2010/main" val="0"/>
              </a:ext>
            </a:extLst>
          </a:blip>
          <a:srcRect t="33333" b="33334"/>
          <a:stretch/>
        </p:blipFill>
        <p:spPr>
          <a:xfrm>
            <a:off x="3034666" y="3598397"/>
            <a:ext cx="5882085" cy="2537370"/>
          </a:xfrm>
          <a:prstGeom prst="rect">
            <a:avLst/>
          </a:prstGeom>
        </p:spPr>
      </p:pic>
    </p:spTree>
    <p:extLst>
      <p:ext uri="{BB962C8B-B14F-4D97-AF65-F5344CB8AC3E}">
        <p14:creationId xmlns:p14="http://schemas.microsoft.com/office/powerpoint/2010/main" val="2252097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6F8A-4448-0A46-A71C-93C2952642E8}"/>
              </a:ext>
            </a:extLst>
          </p:cNvPr>
          <p:cNvSpPr>
            <a:spLocks noGrp="1"/>
          </p:cNvSpPr>
          <p:nvPr>
            <p:ph type="title"/>
          </p:nvPr>
        </p:nvSpPr>
        <p:spPr/>
        <p:txBody>
          <a:bodyPr/>
          <a:lstStyle/>
          <a:p>
            <a:r>
              <a:rPr lang="en-US" dirty="0"/>
              <a:t>Error Detection</a:t>
            </a:r>
          </a:p>
        </p:txBody>
      </p:sp>
      <p:sp>
        <p:nvSpPr>
          <p:cNvPr id="3" name="Content Placeholder 2">
            <a:extLst>
              <a:ext uri="{FF2B5EF4-FFF2-40B4-BE49-F238E27FC236}">
                <a16:creationId xmlns:a16="http://schemas.microsoft.com/office/drawing/2014/main" id="{AFE8A7CD-A7E2-824C-8F12-95398F11E3C7}"/>
              </a:ext>
            </a:extLst>
          </p:cNvPr>
          <p:cNvSpPr>
            <a:spLocks noGrp="1"/>
          </p:cNvSpPr>
          <p:nvPr>
            <p:ph idx="1"/>
          </p:nvPr>
        </p:nvSpPr>
        <p:spPr/>
        <p:txBody>
          <a:bodyPr/>
          <a:lstStyle/>
          <a:p>
            <a:pPr marL="0" indent="0">
              <a:buNone/>
              <a:defRPr sz="2500"/>
            </a:pPr>
            <a:r>
              <a:rPr lang="en-US" sz="2000" dirty="0"/>
              <a:t>Test at integration to identify failures immediately</a:t>
            </a:r>
          </a:p>
          <a:p>
            <a:pPr>
              <a:defRPr sz="2500"/>
            </a:pPr>
            <a:r>
              <a:rPr lang="en-US" sz="2000" dirty="0"/>
              <a:t>Control quality of code</a:t>
            </a:r>
          </a:p>
          <a:p>
            <a:pPr>
              <a:defRPr sz="2500"/>
            </a:pPr>
            <a:r>
              <a:rPr lang="en-US" sz="2000" dirty="0"/>
              <a:t>Isolate failure to few commits</a:t>
            </a:r>
          </a:p>
          <a:p>
            <a:pPr>
              <a:defRPr sz="2500"/>
            </a:pPr>
            <a:r>
              <a:rPr lang="en-US" sz="2000" dirty="0"/>
              <a:t>No context switching for programmer</a:t>
            </a:r>
          </a:p>
          <a:p>
            <a:pPr lvl="1">
              <a:buFont typeface="Courier New"/>
              <a:buChar char="o"/>
              <a:defRPr sz="2500"/>
            </a:pPr>
            <a:endParaRPr lang="en-US" sz="1800" dirty="0"/>
          </a:p>
          <a:p>
            <a:pPr marL="0" indent="0">
              <a:buNone/>
              <a:defRPr sz="2500"/>
            </a:pPr>
            <a:r>
              <a:rPr lang="en-US" sz="2000" dirty="0"/>
              <a:t>We want a system that </a:t>
            </a:r>
          </a:p>
          <a:p>
            <a:pPr>
              <a:defRPr sz="2500"/>
            </a:pPr>
            <a:r>
              <a:rPr lang="en-US" sz="2000" dirty="0"/>
              <a:t>triggers automated builds/tests on target environments when code changes and </a:t>
            </a:r>
          </a:p>
          <a:p>
            <a:pPr>
              <a:defRPr sz="2500"/>
            </a:pPr>
            <a:r>
              <a:rPr lang="en-US" sz="2000" dirty="0"/>
              <a:t>ideally tests on proposed merge product without finalizing merge.</a:t>
            </a:r>
          </a:p>
        </p:txBody>
      </p:sp>
    </p:spTree>
    <p:extLst>
      <p:ext uri="{BB962C8B-B14F-4D97-AF65-F5344CB8AC3E}">
        <p14:creationId xmlns:p14="http://schemas.microsoft.com/office/powerpoint/2010/main" val="2419213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27D1-5D20-5C42-ABF6-1EE93E82DA7F}"/>
              </a:ext>
            </a:extLst>
          </p:cNvPr>
          <p:cNvSpPr>
            <a:spLocks noGrp="1"/>
          </p:cNvSpPr>
          <p:nvPr>
            <p:ph type="title"/>
          </p:nvPr>
        </p:nvSpPr>
        <p:spPr/>
        <p:txBody>
          <a:bodyPr/>
          <a:lstStyle/>
          <a:p>
            <a:r>
              <a:rPr lang="en-US" dirty="0"/>
              <a:t>Test Servers</a:t>
            </a:r>
          </a:p>
        </p:txBody>
      </p:sp>
      <p:sp>
        <p:nvSpPr>
          <p:cNvPr id="3" name="Content Placeholder 2">
            <a:extLst>
              <a:ext uri="{FF2B5EF4-FFF2-40B4-BE49-F238E27FC236}">
                <a16:creationId xmlns:a16="http://schemas.microsoft.com/office/drawing/2014/main" id="{2569E4FF-CBA2-F441-ADC2-2D4AC72E7F21}"/>
              </a:ext>
            </a:extLst>
          </p:cNvPr>
          <p:cNvSpPr>
            <a:spLocks noGrp="1"/>
          </p:cNvSpPr>
          <p:nvPr>
            <p:ph idx="1"/>
          </p:nvPr>
        </p:nvSpPr>
        <p:spPr>
          <a:xfrm>
            <a:off x="365760" y="1209040"/>
            <a:ext cx="11369809" cy="4047778"/>
          </a:xfrm>
        </p:spPr>
        <p:txBody>
          <a:bodyPr/>
          <a:lstStyle/>
          <a:p>
            <a:pPr marL="0" indent="0">
              <a:buNone/>
              <a:defRPr sz="2800"/>
            </a:pPr>
            <a:r>
              <a:rPr lang="en-US" dirty="0"/>
              <a:t>Servers that </a:t>
            </a:r>
          </a:p>
          <a:p>
            <a:pPr marL="180473" indent="-180473">
              <a:buSzPct val="100000"/>
              <a:defRPr sz="2400"/>
            </a:pPr>
            <a:r>
              <a:rPr lang="en-US" dirty="0"/>
              <a:t>automate the execution of a test suite or a subset of a test suite,</a:t>
            </a:r>
          </a:p>
          <a:p>
            <a:pPr marL="180473" indent="-180473">
              <a:buSzPct val="100000"/>
              <a:defRPr sz="2400"/>
            </a:pPr>
            <a:r>
              <a:rPr lang="en-US" dirty="0"/>
              <a:t>allow for running tests on different environments,</a:t>
            </a:r>
          </a:p>
          <a:p>
            <a:pPr marL="180473" indent="-180473">
              <a:buSzPct val="100000"/>
              <a:defRPr sz="2400"/>
            </a:pPr>
            <a:r>
              <a:rPr lang="en-US" dirty="0"/>
              <a:t>host an interface for viewing results, and</a:t>
            </a:r>
          </a:p>
          <a:p>
            <a:pPr marL="180473" indent="-180473">
              <a:buSzPct val="100000"/>
              <a:defRPr sz="2400"/>
            </a:pPr>
            <a:r>
              <a:rPr lang="en-US" dirty="0"/>
              <a:t>allows for configuring when the tests are run.</a:t>
            </a:r>
          </a:p>
          <a:p>
            <a:pPr marL="180473" indent="-180473">
              <a:buSzPct val="100000"/>
              <a:defRPr sz="2400"/>
            </a:pPr>
            <a:endParaRPr lang="en-US" dirty="0"/>
          </a:p>
          <a:p>
            <a:pPr marL="0" indent="0" defTabSz="731520">
              <a:spcBef>
                <a:spcPts val="1100"/>
              </a:spcBef>
              <a:buClrTx/>
              <a:buSzTx/>
              <a:buFontTx/>
              <a:buNone/>
              <a:defRPr sz="1920"/>
            </a:pPr>
            <a:r>
              <a:rPr lang="en-US" sz="2800" dirty="0"/>
              <a:t>Examples</a:t>
            </a:r>
            <a:endParaRPr lang="en-US" dirty="0"/>
          </a:p>
          <a:p>
            <a:pPr marL="224589" indent="-224589" defTabSz="731520">
              <a:spcBef>
                <a:spcPts val="1100"/>
              </a:spcBef>
              <a:buClrTx/>
              <a:buFontTx/>
              <a:defRPr sz="1920"/>
            </a:pPr>
            <a:r>
              <a:rPr lang="en-US" dirty="0" err="1"/>
              <a:t>CTest</a:t>
            </a:r>
            <a:r>
              <a:rPr lang="en-US" dirty="0"/>
              <a:t>/</a:t>
            </a:r>
            <a:r>
              <a:rPr lang="en-US" dirty="0" err="1"/>
              <a:t>CDash</a:t>
            </a:r>
            <a:endParaRPr lang="en-US" dirty="0"/>
          </a:p>
          <a:p>
            <a:pPr marL="224589" indent="-224589" defTabSz="731520">
              <a:spcBef>
                <a:spcPts val="1100"/>
              </a:spcBef>
              <a:buClrTx/>
              <a:buFontTx/>
              <a:defRPr sz="1920"/>
            </a:pPr>
            <a:r>
              <a:rPr lang="en-US" dirty="0"/>
              <a:t>Jenkins</a:t>
            </a:r>
          </a:p>
          <a:p>
            <a:pPr marL="224589" indent="-224589" defTabSz="731520">
              <a:spcBef>
                <a:spcPts val="1100"/>
              </a:spcBef>
              <a:buClrTx/>
              <a:buFontTx/>
              <a:defRPr sz="1920"/>
            </a:pPr>
            <a:r>
              <a:rPr lang="en-US" dirty="0"/>
              <a:t>Travis CI and GitLab CI</a:t>
            </a:r>
          </a:p>
          <a:p>
            <a:pPr marL="0" indent="0">
              <a:buNone/>
            </a:pPr>
            <a:endParaRPr lang="en-US" dirty="0"/>
          </a:p>
        </p:txBody>
      </p:sp>
    </p:spTree>
    <p:extLst>
      <p:ext uri="{BB962C8B-B14F-4D97-AF65-F5344CB8AC3E}">
        <p14:creationId xmlns:p14="http://schemas.microsoft.com/office/powerpoint/2010/main" val="4294914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Cloud-based Test Servers</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365760" y="1052748"/>
            <a:ext cx="11369809" cy="4047778"/>
          </a:xfrm>
        </p:spPr>
        <p:txBody>
          <a:bodyPr/>
          <a:lstStyle/>
          <a:p>
            <a:pPr marL="227890" indent="-227890" defTabSz="905255">
              <a:lnSpc>
                <a:spcPct val="81000"/>
              </a:lnSpc>
              <a:spcBef>
                <a:spcPts val="1300"/>
              </a:spcBef>
              <a:defRPr sz="2475"/>
            </a:pPr>
            <a:r>
              <a:rPr lang="en-US" dirty="0"/>
              <a:t>Linked to VCS hosts</a:t>
            </a:r>
          </a:p>
          <a:p>
            <a:pPr marL="685519" lvl="1" indent="-342900" defTabSz="905255">
              <a:lnSpc>
                <a:spcPct val="81000"/>
              </a:lnSpc>
              <a:spcBef>
                <a:spcPts val="1300"/>
              </a:spcBef>
              <a:buFont typeface="Courier New"/>
              <a:buChar char="o"/>
              <a:defRPr sz="2475"/>
            </a:pPr>
            <a:r>
              <a:rPr lang="en-US" dirty="0"/>
              <a:t>GitHub &amp; Travis CI</a:t>
            </a:r>
          </a:p>
          <a:p>
            <a:pPr marL="685519" lvl="1" indent="-342900" defTabSz="905255">
              <a:lnSpc>
                <a:spcPct val="81000"/>
              </a:lnSpc>
              <a:spcBef>
                <a:spcPts val="1300"/>
              </a:spcBef>
              <a:buFont typeface="Courier New"/>
              <a:buChar char="o"/>
              <a:defRPr sz="2475"/>
            </a:pPr>
            <a:r>
              <a:rPr lang="en-US" dirty="0"/>
              <a:t>GitLab CI</a:t>
            </a:r>
          </a:p>
          <a:p>
            <a:pPr marL="685519" lvl="1" indent="-342900" defTabSz="905255">
              <a:lnSpc>
                <a:spcPct val="81000"/>
              </a:lnSpc>
              <a:spcBef>
                <a:spcPts val="1300"/>
              </a:spcBef>
              <a:buFont typeface="Courier New"/>
              <a:buChar char="o"/>
              <a:defRPr sz="2475"/>
            </a:pPr>
            <a:r>
              <a:rPr lang="en-US" dirty="0" err="1"/>
              <a:t>BitBucket</a:t>
            </a:r>
            <a:r>
              <a:rPr lang="en-US" dirty="0"/>
              <a:t> Pipelines</a:t>
            </a:r>
          </a:p>
          <a:p>
            <a:pPr marL="227890" indent="-227890" defTabSz="905255">
              <a:lnSpc>
                <a:spcPct val="81000"/>
              </a:lnSpc>
              <a:spcBef>
                <a:spcPts val="1300"/>
              </a:spcBef>
              <a:defRPr sz="2475"/>
            </a:pPr>
            <a:r>
              <a:rPr lang="en-US" dirty="0"/>
              <a:t>Automated builds/tests triggered </a:t>
            </a:r>
            <a:r>
              <a:rPr lang="en-US" i="1" dirty="0"/>
              <a:t>via</a:t>
            </a:r>
            <a:r>
              <a:rPr lang="en-US" dirty="0"/>
              <a:t> pushes and pull requests</a:t>
            </a:r>
          </a:p>
          <a:p>
            <a:pPr marL="227890" indent="-227890" defTabSz="905255">
              <a:lnSpc>
                <a:spcPct val="81000"/>
              </a:lnSpc>
              <a:spcBef>
                <a:spcPts val="1300"/>
              </a:spcBef>
              <a:defRPr sz="2475"/>
            </a:pPr>
            <a:r>
              <a:rPr lang="en-US" dirty="0"/>
              <a:t>Builds/tests can be run on cloud systems</a:t>
            </a:r>
          </a:p>
          <a:p>
            <a:pPr marL="227890" indent="-227890" defTabSz="905255">
              <a:lnSpc>
                <a:spcPct val="81000"/>
              </a:lnSpc>
              <a:spcBef>
                <a:spcPts val="1300"/>
              </a:spcBef>
              <a:defRPr sz="2475"/>
            </a:pPr>
            <a:r>
              <a:rPr lang="en-US" dirty="0"/>
              <a:t>Test results are reported in repository’s web interface</a:t>
            </a:r>
          </a:p>
          <a:p>
            <a:pPr marL="227890" indent="-227890" defTabSz="905255">
              <a:lnSpc>
                <a:spcPct val="81000"/>
              </a:lnSpc>
              <a:spcBef>
                <a:spcPts val="1300"/>
              </a:spcBef>
              <a:defRPr sz="2475"/>
            </a:pPr>
            <a:r>
              <a:rPr lang="en-US" dirty="0"/>
              <a:t>Can trigger code coverage analysis &amp; documentation build</a:t>
            </a:r>
          </a:p>
          <a:p>
            <a:pPr marL="0" indent="0" defTabSz="905255">
              <a:lnSpc>
                <a:spcPct val="81000"/>
              </a:lnSpc>
              <a:spcBef>
                <a:spcPts val="1300"/>
              </a:spcBef>
              <a:buNone/>
              <a:defRPr sz="2475"/>
            </a:pPr>
            <a:endParaRPr lang="en-US" dirty="0"/>
          </a:p>
          <a:p>
            <a:endParaRPr lang="en-US" dirty="0"/>
          </a:p>
        </p:txBody>
      </p:sp>
    </p:spTree>
    <p:extLst>
      <p:ext uri="{BB962C8B-B14F-4D97-AF65-F5344CB8AC3E}">
        <p14:creationId xmlns:p14="http://schemas.microsoft.com/office/powerpoint/2010/main" val="593090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5C94-E063-3D4E-9267-6CAA1F8BA151}"/>
              </a:ext>
            </a:extLst>
          </p:cNvPr>
          <p:cNvSpPr>
            <a:spLocks noGrp="1"/>
          </p:cNvSpPr>
          <p:nvPr>
            <p:ph type="title"/>
          </p:nvPr>
        </p:nvSpPr>
        <p:spPr/>
        <p:txBody>
          <a:bodyPr/>
          <a:lstStyle/>
          <a:p>
            <a:r>
              <a:rPr lang="en-US" dirty="0"/>
              <a:t>Continuous integration (CI)</a:t>
            </a:r>
          </a:p>
        </p:txBody>
      </p:sp>
      <p:sp>
        <p:nvSpPr>
          <p:cNvPr id="3" name="Content Placeholder 2">
            <a:extLst>
              <a:ext uri="{FF2B5EF4-FFF2-40B4-BE49-F238E27FC236}">
                <a16:creationId xmlns:a16="http://schemas.microsoft.com/office/drawing/2014/main" id="{29E075A8-E2BC-3F40-AB77-9B45A257811C}"/>
              </a:ext>
            </a:extLst>
          </p:cNvPr>
          <p:cNvSpPr>
            <a:spLocks noGrp="1"/>
          </p:cNvSpPr>
          <p:nvPr>
            <p:ph idx="1"/>
          </p:nvPr>
        </p:nvSpPr>
        <p:spPr>
          <a:xfrm>
            <a:off x="365760" y="1229362"/>
            <a:ext cx="11369809" cy="4047778"/>
          </a:xfrm>
        </p:spPr>
        <p:txBody>
          <a:bodyPr/>
          <a:lstStyle/>
          <a:p>
            <a:r>
              <a:rPr lang="en-US" dirty="0"/>
              <a:t>Has existed for some time and interest is growing</a:t>
            </a:r>
          </a:p>
          <a:p>
            <a:r>
              <a:rPr lang="en-US" dirty="0"/>
              <a:t>HPC community working to adapt CI for HPC machines</a:t>
            </a:r>
          </a:p>
          <a:p>
            <a:pPr marL="230192" indent="-230192">
              <a:buClr>
                <a:srgbClr val="000000"/>
              </a:buClr>
              <a:buSzPct val="100000"/>
              <a:buFont typeface="Arial"/>
              <a:buChar char="•"/>
              <a:defRPr sz="2400"/>
            </a:pPr>
            <a:r>
              <a:rPr lang="en-US" dirty="0"/>
              <a:t>Setup, maintenance, and monitoring required</a:t>
            </a:r>
          </a:p>
          <a:p>
            <a:pPr marL="230192" indent="-230192">
              <a:buClr>
                <a:srgbClr val="000000"/>
              </a:buClr>
              <a:buSzPct val="100000"/>
              <a:buFont typeface="Arial"/>
              <a:buChar char="•"/>
              <a:defRPr sz="2400"/>
            </a:pPr>
            <a:r>
              <a:rPr lang="en-US" dirty="0"/>
              <a:t>Prerequisites</a:t>
            </a:r>
          </a:p>
          <a:p>
            <a:pPr marL="688980" lvl="1" indent="-342900">
              <a:buClr>
                <a:srgbClr val="000000"/>
              </a:buClr>
              <a:buSzPct val="100000"/>
              <a:buFont typeface="Courier New"/>
              <a:buChar char="o"/>
              <a:defRPr sz="2100"/>
            </a:pPr>
            <a:r>
              <a:rPr lang="en-US" dirty="0"/>
              <a:t>A reasonably automated build system</a:t>
            </a:r>
          </a:p>
          <a:p>
            <a:pPr marL="688980" lvl="1" indent="-342900">
              <a:buClr>
                <a:srgbClr val="000000"/>
              </a:buClr>
              <a:buSzPct val="100000"/>
              <a:buFont typeface="Courier New"/>
              <a:buChar char="o"/>
              <a:defRPr sz="2100"/>
            </a:pPr>
            <a:r>
              <a:rPr lang="en-US" dirty="0"/>
              <a:t>An automated test system with significant test coverage &amp; useful feedback</a:t>
            </a:r>
          </a:p>
          <a:p>
            <a:pPr marL="688980" lvl="1" indent="-342900">
              <a:buClr>
                <a:srgbClr val="000000"/>
              </a:buClr>
              <a:buSzPct val="100000"/>
              <a:buFont typeface="Courier New"/>
              <a:buChar char="o"/>
              <a:defRPr sz="2100"/>
            </a:pPr>
            <a:r>
              <a:rPr lang="en-US" dirty="0"/>
              <a:t>Builds/tests must finish in reasonable about of time</a:t>
            </a:r>
          </a:p>
          <a:p>
            <a:pPr marL="688980" lvl="1" indent="-342900">
              <a:buClr>
                <a:srgbClr val="000000"/>
              </a:buClr>
              <a:buSzPct val="100000"/>
              <a:buFont typeface="Courier New"/>
              <a:buChar char="o"/>
              <a:defRPr sz="2100"/>
            </a:pPr>
            <a:r>
              <a:rPr lang="en-US" dirty="0"/>
              <a:t>Ability to bundle subset of tests</a:t>
            </a:r>
          </a:p>
          <a:p>
            <a:pPr marL="0" indent="0">
              <a:buNone/>
            </a:pPr>
            <a:endParaRPr lang="en-US" dirty="0"/>
          </a:p>
          <a:p>
            <a:endParaRPr lang="en-US" dirty="0"/>
          </a:p>
        </p:txBody>
      </p:sp>
    </p:spTree>
    <p:extLst>
      <p:ext uri="{BB962C8B-B14F-4D97-AF65-F5344CB8AC3E}">
        <p14:creationId xmlns:p14="http://schemas.microsoft.com/office/powerpoint/2010/main" val="3977546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CI Hello World</a:t>
            </a:r>
          </a:p>
        </p:txBody>
      </p:sp>
      <p:sp>
        <p:nvSpPr>
          <p:cNvPr id="4" name="TextBox 3">
            <a:extLst>
              <a:ext uri="{FF2B5EF4-FFF2-40B4-BE49-F238E27FC236}">
                <a16:creationId xmlns:a16="http://schemas.microsoft.com/office/drawing/2014/main" id="{F517CFC7-97C2-5F43-9995-B84C7ABEA896}"/>
              </a:ext>
            </a:extLst>
          </p:cNvPr>
          <p:cNvSpPr txBox="1"/>
          <p:nvPr/>
        </p:nvSpPr>
        <p:spPr>
          <a:xfrm>
            <a:off x="1828324" y="2762347"/>
            <a:ext cx="7267631" cy="3113673"/>
          </a:xfrm>
          <a:prstGeom prst="rect">
            <a:avLst/>
          </a:prstGeom>
          <a:noFill/>
        </p:spPr>
        <p:txBody>
          <a:bodyPr wrap="none" lIns="118872" tIns="91440" rIns="118872" bIns="91440" rtlCol="0" anchor="ctr" anchorCtr="0">
            <a:spAutoFit/>
          </a:bodyPr>
          <a:lstStyle/>
          <a:p>
            <a:pPr>
              <a:spcBef>
                <a:spcPts val="800"/>
              </a:spcBef>
            </a:pPr>
            <a:r>
              <a:rPr lang="en-US" b="1" dirty="0"/>
              <a:t>Simplest CI example</a:t>
            </a:r>
          </a:p>
          <a:p>
            <a:pPr lvl="1">
              <a:spcBef>
                <a:spcPts val="200"/>
              </a:spcBef>
            </a:pPr>
            <a:r>
              <a:rPr lang="en-US" dirty="0">
                <a:hlinkClick r:id="rId2"/>
              </a:rPr>
              <a:t>https://github.com/jrdoneal/CI_HelloWorld</a:t>
            </a:r>
            <a:endParaRPr lang="en-US" dirty="0"/>
          </a:p>
          <a:p>
            <a:pPr lvl="1">
              <a:spcBef>
                <a:spcPts val="200"/>
              </a:spcBef>
            </a:pPr>
            <a:r>
              <a:rPr lang="en-US" dirty="0">
                <a:hlinkClick r:id="rId3"/>
              </a:rPr>
              <a:t>https://travis-ci.org/jrdoneal/CI_HelloWorld</a:t>
            </a:r>
            <a:endParaRPr lang="en-US" dirty="0"/>
          </a:p>
          <a:p>
            <a:pPr>
              <a:spcBef>
                <a:spcPts val="800"/>
              </a:spcBef>
            </a:pPr>
            <a:r>
              <a:rPr lang="en-US" b="1" dirty="0"/>
              <a:t>CI example w/ multiple platforms and specific compiler versions</a:t>
            </a:r>
          </a:p>
          <a:p>
            <a:pPr lvl="1">
              <a:spcBef>
                <a:spcPts val="200"/>
              </a:spcBef>
            </a:pPr>
            <a:r>
              <a:rPr lang="en-US" dirty="0">
                <a:hlinkClick r:id="rId4"/>
              </a:rPr>
              <a:t>https://github.com/jrdoneal/CI_Multiplatform</a:t>
            </a:r>
            <a:endParaRPr lang="en-US" dirty="0"/>
          </a:p>
          <a:p>
            <a:pPr>
              <a:spcBef>
                <a:spcPts val="800"/>
              </a:spcBef>
            </a:pPr>
            <a:r>
              <a:rPr lang="en-US" b="1" dirty="0"/>
              <a:t>Code coverage, testing and CI tutorial (C++)</a:t>
            </a:r>
          </a:p>
          <a:p>
            <a:pPr lvl="1">
              <a:spcBef>
                <a:spcPts val="200"/>
              </a:spcBef>
            </a:pPr>
            <a:r>
              <a:rPr lang="en-US" dirty="0">
                <a:hlinkClick r:id="rId5"/>
              </a:rPr>
              <a:t>https://github.com/amklinv/morpheus</a:t>
            </a:r>
            <a:endParaRPr lang="en-US" dirty="0"/>
          </a:p>
          <a:p>
            <a:pPr>
              <a:spcBef>
                <a:spcPts val="800"/>
              </a:spcBef>
            </a:pPr>
            <a:r>
              <a:rPr lang="en-US" b="1" dirty="0"/>
              <a:t>Code coverage, testing, and CI example (Fortran, C++)</a:t>
            </a:r>
          </a:p>
          <a:p>
            <a:pPr lvl="1">
              <a:spcBef>
                <a:spcPts val="200"/>
              </a:spcBef>
            </a:pPr>
            <a:r>
              <a:rPr lang="en-US" dirty="0">
                <a:hlinkClick r:id="rId6"/>
              </a:rPr>
              <a:t>https://github.com/jrdoneal/infrastructure</a:t>
            </a:r>
            <a:endParaRPr lang="en-US" dirty="0"/>
          </a:p>
        </p:txBody>
      </p:sp>
    </p:spTree>
    <p:extLst>
      <p:ext uri="{BB962C8B-B14F-4D97-AF65-F5344CB8AC3E}">
        <p14:creationId xmlns:p14="http://schemas.microsoft.com/office/powerpoint/2010/main" val="2311564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Git Workflows</a:t>
            </a:r>
          </a:p>
        </p:txBody>
      </p:sp>
    </p:spTree>
    <p:extLst>
      <p:ext uri="{BB962C8B-B14F-4D97-AF65-F5344CB8AC3E}">
        <p14:creationId xmlns:p14="http://schemas.microsoft.com/office/powerpoint/2010/main" val="3294828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10" name="Content Placeholder 3">
            <a:extLst>
              <a:ext uri="{FF2B5EF4-FFF2-40B4-BE49-F238E27FC236}">
                <a16:creationId xmlns:a16="http://schemas.microsoft.com/office/drawing/2014/main" id="{851440F5-3029-B144-91B0-3DE5BB5EB763}"/>
              </a:ext>
            </a:extLst>
          </p:cNvPr>
          <p:cNvGraphicFramePr>
            <a:graphicFrameLocks/>
          </p:cNvGraphicFramePr>
          <p:nvPr>
            <p:extLst>
              <p:ext uri="{D42A27DB-BD31-4B8C-83A1-F6EECF244321}">
                <p14:modId xmlns:p14="http://schemas.microsoft.com/office/powerpoint/2010/main" val="1178576290"/>
              </p:ext>
            </p:extLst>
          </p:nvPr>
        </p:nvGraphicFramePr>
        <p:xfrm>
          <a:off x="532129" y="1113891"/>
          <a:ext cx="11157544" cy="2803554"/>
        </p:xfrm>
        <a:graphic>
          <a:graphicData uri="http://schemas.openxmlformats.org/drawingml/2006/table">
            <a:tbl>
              <a:tblPr firstRow="1" bandRow="1">
                <a:tableStyleId>{5C22544A-7EE6-4342-B048-85BDC9FD1C3A}</a:tableStyleId>
              </a:tblPr>
              <a:tblGrid>
                <a:gridCol w="1889395">
                  <a:extLst>
                    <a:ext uri="{9D8B030D-6E8A-4147-A177-3AD203B41FA5}">
                      <a16:colId xmlns:a16="http://schemas.microsoft.com/office/drawing/2014/main" val="3446576009"/>
                    </a:ext>
                  </a:extLst>
                </a:gridCol>
                <a:gridCol w="927410">
                  <a:extLst>
                    <a:ext uri="{9D8B030D-6E8A-4147-A177-3AD203B41FA5}">
                      <a16:colId xmlns:a16="http://schemas.microsoft.com/office/drawing/2014/main" val="339314737"/>
                    </a:ext>
                  </a:extLst>
                </a:gridCol>
                <a:gridCol w="5500985">
                  <a:extLst>
                    <a:ext uri="{9D8B030D-6E8A-4147-A177-3AD203B41FA5}">
                      <a16:colId xmlns:a16="http://schemas.microsoft.com/office/drawing/2014/main" val="1263998808"/>
                    </a:ext>
                  </a:extLst>
                </a:gridCol>
                <a:gridCol w="2839754">
                  <a:extLst>
                    <a:ext uri="{9D8B030D-6E8A-4147-A177-3AD203B41FA5}">
                      <a16:colId xmlns:a16="http://schemas.microsoft.com/office/drawing/2014/main" val="4097899022"/>
                    </a:ext>
                  </a:extLst>
                </a:gridCol>
              </a:tblGrid>
              <a:tr h="370743">
                <a:tc>
                  <a:txBody>
                    <a:bodyPr/>
                    <a:lstStyle/>
                    <a:p>
                      <a:pPr algn="l">
                        <a:lnSpc>
                          <a:spcPct val="100000"/>
                        </a:lnSpc>
                      </a:pPr>
                      <a:r>
                        <a:rPr lang="en-US" sz="1600" dirty="0"/>
                        <a:t>Time</a:t>
                      </a:r>
                    </a:p>
                  </a:txBody>
                  <a:tcPr marL="91416" marR="91416" marT="45708" marB="45708"/>
                </a:tc>
                <a:tc>
                  <a:txBody>
                    <a:bodyPr/>
                    <a:lstStyle/>
                    <a:p>
                      <a:pPr>
                        <a:lnSpc>
                          <a:spcPct val="100000"/>
                        </a:lnSpc>
                      </a:pPr>
                      <a:r>
                        <a:rPr lang="en-US" sz="1600" dirty="0"/>
                        <a:t>Module</a:t>
                      </a:r>
                    </a:p>
                  </a:txBody>
                  <a:tcPr marL="91416" marR="91416" marT="45708" marB="45708"/>
                </a:tc>
                <a:tc>
                  <a:txBody>
                    <a:bodyPr/>
                    <a:lstStyle/>
                    <a:p>
                      <a:pPr>
                        <a:lnSpc>
                          <a:spcPct val="100000"/>
                        </a:lnSpc>
                      </a:pPr>
                      <a:r>
                        <a:rPr lang="en-US" sz="1600" dirty="0"/>
                        <a:t>Topic</a:t>
                      </a:r>
                    </a:p>
                  </a:txBody>
                  <a:tcPr marL="91416" marR="91416" marT="45708" marB="45708"/>
                </a:tc>
                <a:tc>
                  <a:txBody>
                    <a:bodyPr/>
                    <a:lstStyle/>
                    <a:p>
                      <a:pPr>
                        <a:lnSpc>
                          <a:spcPct val="100000"/>
                        </a:lnSpc>
                      </a:pPr>
                      <a:r>
                        <a:rPr lang="en-US" sz="1600" dirty="0"/>
                        <a:t>Speaker</a:t>
                      </a:r>
                    </a:p>
                  </a:txBody>
                  <a:tcPr marL="91416" marR="91416" marT="45708" marB="45708"/>
                </a:tc>
                <a:extLst>
                  <a:ext uri="{0D108BD9-81ED-4DB2-BD59-A6C34878D82A}">
                    <a16:rowId xmlns:a16="http://schemas.microsoft.com/office/drawing/2014/main" val="3602420430"/>
                  </a:ext>
                </a:extLst>
              </a:tr>
              <a:tr h="370743">
                <a:tc>
                  <a:txBody>
                    <a:bodyPr/>
                    <a:lstStyle/>
                    <a:p>
                      <a:pPr algn="l">
                        <a:lnSpc>
                          <a:spcPct val="100000"/>
                        </a:lnSpc>
                      </a:pPr>
                      <a:r>
                        <a:rPr lang="en-US" sz="1600" dirty="0"/>
                        <a:t>2:00pm-2:40pm</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Software Development</a:t>
                      </a:r>
                      <a:endParaRPr lang="en-US" sz="1600" dirty="0"/>
                    </a:p>
                  </a:txBody>
                  <a:tcPr marL="91416" marR="91416" marT="45708" marB="45708"/>
                </a:tc>
                <a:tc>
                  <a:txBody>
                    <a:bodyPr/>
                    <a:lstStyle/>
                    <a:p>
                      <a:pPr>
                        <a:lnSpc>
                          <a:spcPct val="100000"/>
                        </a:lnSpc>
                      </a:pPr>
                      <a:r>
                        <a:rPr lang="en-US" sz="1600" i="0" dirty="0" err="1"/>
                        <a:t>Anshu</a:t>
                      </a:r>
                      <a:r>
                        <a:rPr lang="en-US" sz="1600" i="0" dirty="0"/>
                        <a:t> Dubey, ANL</a:t>
                      </a:r>
                    </a:p>
                  </a:txBody>
                  <a:tcPr marL="91416" marR="91416" marT="45708" marB="45708"/>
                </a:tc>
                <a:extLst>
                  <a:ext uri="{0D108BD9-81ED-4DB2-BD59-A6C34878D82A}">
                    <a16:rowId xmlns:a16="http://schemas.microsoft.com/office/drawing/2014/main" val="18592124"/>
                  </a:ext>
                </a:extLst>
              </a:tr>
              <a:tr h="370743">
                <a:tc>
                  <a:txBody>
                    <a:bodyPr/>
                    <a:lstStyle/>
                    <a:p>
                      <a:pPr algn="l">
                        <a:lnSpc>
                          <a:spcPct val="100000"/>
                        </a:lnSpc>
                      </a:pPr>
                      <a:r>
                        <a:rPr lang="en-US" sz="1600" dirty="0"/>
                        <a:t>2:40pm-3:20pm</a:t>
                      </a:r>
                    </a:p>
                  </a:txBody>
                  <a:tcPr marL="91416" marR="91416" marT="45708" marB="45708"/>
                </a:tc>
                <a:tc>
                  <a:txBody>
                    <a:bodyPr/>
                    <a:lstStyle/>
                    <a:p>
                      <a:pPr>
                        <a:lnSpc>
                          <a:spcPct val="100000"/>
                        </a:lnSpc>
                      </a:pPr>
                      <a:r>
                        <a:rPr lang="en-US" sz="1600" dirty="0"/>
                        <a:t>02</a:t>
                      </a:r>
                    </a:p>
                  </a:txBody>
                  <a:tcPr marL="91416" marR="91416" marT="45708" marB="45708"/>
                </a:tc>
                <a:tc>
                  <a:txBody>
                    <a:bodyPr/>
                    <a:lstStyle/>
                    <a:p>
                      <a:pPr>
                        <a:lnSpc>
                          <a:spcPct val="100000"/>
                        </a:lnSpc>
                      </a:pPr>
                      <a:r>
                        <a:rPr lang="en-US" sz="1600" dirty="0"/>
                        <a:t>Better (Small) Scientific Software Teams</a:t>
                      </a:r>
                    </a:p>
                  </a:txBody>
                  <a:tcPr marL="91416" marR="91416" marT="45708" marB="45708"/>
                </a:tc>
                <a:tc>
                  <a:txBody>
                    <a:bodyPr/>
                    <a:lstStyle/>
                    <a:p>
                      <a:pPr>
                        <a:lnSpc>
                          <a:spcPct val="100000"/>
                        </a:lnSpc>
                      </a:pPr>
                      <a:r>
                        <a:rPr lang="en-US" sz="1600" i="0" dirty="0"/>
                        <a:t>David E. </a:t>
                      </a:r>
                      <a:r>
                        <a:rPr lang="en-US" sz="1600" i="0" dirty="0" err="1"/>
                        <a:t>Bernholdt</a:t>
                      </a:r>
                      <a:r>
                        <a:rPr lang="en-US" sz="1600" i="0" dirty="0"/>
                        <a:t>, ORNL</a:t>
                      </a:r>
                    </a:p>
                  </a:txBody>
                  <a:tcPr marL="91416" marR="91416" marT="45708" marB="45708"/>
                </a:tc>
                <a:extLst>
                  <a:ext uri="{0D108BD9-81ED-4DB2-BD59-A6C34878D82A}">
                    <a16:rowId xmlns:a16="http://schemas.microsoft.com/office/drawing/2014/main" val="2417511484"/>
                  </a:ext>
                </a:extLst>
              </a:tr>
              <a:tr h="578969">
                <a:tc>
                  <a:txBody>
                    <a:bodyPr/>
                    <a:lstStyle/>
                    <a:p>
                      <a:pPr algn="l">
                        <a:lnSpc>
                          <a:spcPct val="100000"/>
                        </a:lnSpc>
                      </a:pPr>
                      <a:r>
                        <a:rPr lang="en-US" sz="1600" dirty="0"/>
                        <a:t>3:20pm-4:00pm</a:t>
                      </a:r>
                    </a:p>
                  </a:txBody>
                  <a:tcPr marL="91416" marR="91416" marT="45708" marB="45708"/>
                </a:tc>
                <a:tc>
                  <a:txBody>
                    <a:bodyPr/>
                    <a:lstStyle/>
                    <a:p>
                      <a:pPr>
                        <a:lnSpc>
                          <a:spcPct val="100000"/>
                        </a:lnSpc>
                      </a:pPr>
                      <a:r>
                        <a:rPr lang="en-US" sz="1600" dirty="0"/>
                        <a:t>03</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Improving Reproducibility through Better Software Practices</a:t>
                      </a:r>
                      <a:endParaRPr lang="en-US" sz="1600" dirty="0"/>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David E. </a:t>
                      </a:r>
                      <a:r>
                        <a:rPr lang="en-US" sz="1600" i="0" dirty="0" err="1"/>
                        <a:t>Bernholdt</a:t>
                      </a:r>
                      <a:r>
                        <a:rPr lang="en-US" sz="1600" i="0" dirty="0"/>
                        <a:t>, ORNL</a:t>
                      </a:r>
                    </a:p>
                    <a:p>
                      <a:pPr>
                        <a:lnSpc>
                          <a:spcPct val="100000"/>
                        </a:lnSpc>
                      </a:pPr>
                      <a:endParaRPr lang="en-US" sz="1600" i="0" dirty="0"/>
                    </a:p>
                  </a:txBody>
                  <a:tcPr marL="91416" marR="91416" marT="45708" marB="45708"/>
                </a:tc>
                <a:extLst>
                  <a:ext uri="{0D108BD9-81ED-4DB2-BD59-A6C34878D82A}">
                    <a16:rowId xmlns:a16="http://schemas.microsoft.com/office/drawing/2014/main" val="1408972367"/>
                  </a:ext>
                </a:extLst>
              </a:tr>
              <a:tr h="370743">
                <a:tc>
                  <a:txBody>
                    <a:bodyPr/>
                    <a:lstStyle/>
                    <a:p>
                      <a:pPr algn="l">
                        <a:lnSpc>
                          <a:spcPct val="100000"/>
                        </a:lnSpc>
                      </a:pPr>
                      <a:r>
                        <a:rPr lang="en-US" sz="1600" i="1" dirty="0">
                          <a:solidFill>
                            <a:schemeClr val="tx2"/>
                          </a:solidFill>
                        </a:rPr>
                        <a:t>4:00pm-4:30pm</a:t>
                      </a:r>
                    </a:p>
                  </a:txBody>
                  <a:tcPr marL="91416" marR="91416" marT="45708" marB="45708"/>
                </a:tc>
                <a:tc>
                  <a:txBody>
                    <a:bodyPr/>
                    <a:lstStyle/>
                    <a:p>
                      <a:pPr>
                        <a:lnSpc>
                          <a:spcPct val="100000"/>
                        </a:lnSpc>
                      </a:pPr>
                      <a:endParaRPr lang="en-US" sz="1600" i="1" dirty="0">
                        <a:solidFill>
                          <a:schemeClr val="tx2"/>
                        </a:solidFill>
                      </a:endParaRPr>
                    </a:p>
                  </a:txBody>
                  <a:tcPr marL="91416" marR="91416" marT="45708" marB="45708"/>
                </a:tc>
                <a:tc>
                  <a:txBody>
                    <a:bodyPr/>
                    <a:lstStyle/>
                    <a:p>
                      <a:pPr>
                        <a:lnSpc>
                          <a:spcPct val="100000"/>
                        </a:lnSpc>
                      </a:pPr>
                      <a:r>
                        <a:rPr lang="en-US" sz="1600" b="0" i="1" u="none" strike="noStrike" kern="1200" dirty="0">
                          <a:solidFill>
                            <a:schemeClr val="tx2"/>
                          </a:solidFill>
                          <a:effectLst/>
                          <a:latin typeface="+mn-lt"/>
                          <a:ea typeface="+mn-ea"/>
                          <a:cs typeface="+mn-cs"/>
                        </a:rPr>
                        <a:t>Break</a:t>
                      </a:r>
                      <a:endParaRPr lang="en-US" sz="1600" i="1" dirty="0">
                        <a:solidFill>
                          <a:schemeClr val="tx2"/>
                        </a:solidFill>
                      </a:endParaRPr>
                    </a:p>
                  </a:txBody>
                  <a:tcPr marL="91416" marR="91416" marT="45708" marB="45708"/>
                </a:tc>
                <a:tc>
                  <a:txBody>
                    <a:bodyPr/>
                    <a:lstStyle/>
                    <a:p>
                      <a:pPr>
                        <a:lnSpc>
                          <a:spcPct val="100000"/>
                        </a:lnSpc>
                      </a:pPr>
                      <a:endParaRPr lang="en-US" sz="1600" i="1" dirty="0">
                        <a:solidFill>
                          <a:schemeClr val="tx2"/>
                        </a:solidFill>
                      </a:endParaRPr>
                    </a:p>
                  </a:txBody>
                  <a:tcPr marL="91416" marR="91416" marT="45708" marB="45708"/>
                </a:tc>
                <a:extLst>
                  <a:ext uri="{0D108BD9-81ED-4DB2-BD59-A6C34878D82A}">
                    <a16:rowId xmlns:a16="http://schemas.microsoft.com/office/drawing/2014/main" val="1105160419"/>
                  </a:ext>
                </a:extLst>
              </a:tr>
              <a:tr h="370743">
                <a:tc>
                  <a:txBody>
                    <a:bodyPr/>
                    <a:lstStyle/>
                    <a:p>
                      <a:pPr algn="l">
                        <a:lnSpc>
                          <a:spcPct val="100000"/>
                        </a:lnSpc>
                      </a:pPr>
                      <a:r>
                        <a:rPr lang="en-US" sz="1600" dirty="0"/>
                        <a:t>4:30pm-5:15pm</a:t>
                      </a:r>
                    </a:p>
                  </a:txBody>
                  <a:tcPr marL="91416" marR="91416" marT="45708" marB="45708"/>
                </a:tc>
                <a:tc>
                  <a:txBody>
                    <a:bodyPr/>
                    <a:lstStyle/>
                    <a:p>
                      <a:pPr>
                        <a:lnSpc>
                          <a:spcPct val="100000"/>
                        </a:lnSpc>
                      </a:pPr>
                      <a:r>
                        <a:rPr lang="en-US" sz="1600" dirty="0"/>
                        <a:t>04</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Verification &amp; Refactoring</a:t>
                      </a:r>
                      <a:r>
                        <a:rPr lang="en-US" sz="1600" dirty="0"/>
                        <a:t> </a:t>
                      </a:r>
                    </a:p>
                  </a:txBody>
                  <a:tcPr marL="91416" marR="91416" marT="45708" marB="45708"/>
                </a:tc>
                <a:tc>
                  <a:txBody>
                    <a:bodyPr/>
                    <a:lstStyle/>
                    <a:p>
                      <a:pPr>
                        <a:lnSpc>
                          <a:spcPct val="100000"/>
                        </a:lnSpc>
                      </a:pPr>
                      <a:r>
                        <a:rPr lang="en-US" sz="1600" i="0" dirty="0" err="1"/>
                        <a:t>Anshu</a:t>
                      </a:r>
                      <a:r>
                        <a:rPr lang="en-US" sz="1600" i="0" dirty="0"/>
                        <a:t> Dubey, ANL</a:t>
                      </a:r>
                    </a:p>
                  </a:txBody>
                  <a:tcPr marL="91416" marR="91416" marT="45708" marB="45708"/>
                </a:tc>
                <a:extLst>
                  <a:ext uri="{0D108BD9-81ED-4DB2-BD59-A6C34878D82A}">
                    <a16:rowId xmlns:a16="http://schemas.microsoft.com/office/drawing/2014/main" val="3991164013"/>
                  </a:ext>
                </a:extLst>
              </a:tr>
              <a:tr h="370743">
                <a:tc>
                  <a:txBody>
                    <a:bodyPr/>
                    <a:lstStyle/>
                    <a:p>
                      <a:pPr algn="l">
                        <a:lnSpc>
                          <a:spcPct val="100000"/>
                        </a:lnSpc>
                      </a:pPr>
                      <a:r>
                        <a:rPr lang="en-US" sz="1600" dirty="0"/>
                        <a:t>5:15pm-6:00pm</a:t>
                      </a:r>
                    </a:p>
                  </a:txBody>
                  <a:tcPr marL="91416" marR="91416" marT="45708" marB="45708"/>
                </a:tc>
                <a:tc>
                  <a:txBody>
                    <a:bodyPr/>
                    <a:lstStyle/>
                    <a:p>
                      <a:pPr>
                        <a:lnSpc>
                          <a:spcPct val="100000"/>
                        </a:lnSpc>
                      </a:pPr>
                      <a:r>
                        <a:rPr lang="en-US" sz="1600" dirty="0"/>
                        <a:t>05</a:t>
                      </a:r>
                    </a:p>
                  </a:txBody>
                  <a:tcPr marL="91416" marR="91416" marT="45708" marB="45708"/>
                </a:tc>
                <a:tc>
                  <a:txBody>
                    <a:bodyPr/>
                    <a:lstStyle/>
                    <a:p>
                      <a:pPr>
                        <a:lnSpc>
                          <a:spcPct val="100000"/>
                        </a:lnSpc>
                      </a:pPr>
                      <a:r>
                        <a:rPr lang="en-US" sz="1600" b="0" i="0" u="none" strike="noStrike" kern="1200" dirty="0">
                          <a:solidFill>
                            <a:schemeClr val="dk1"/>
                          </a:solidFill>
                          <a:effectLst/>
                          <a:latin typeface="+mn-lt"/>
                          <a:ea typeface="+mn-ea"/>
                          <a:cs typeface="+mn-cs"/>
                        </a:rPr>
                        <a:t>Git Workflow &amp; Continuous Integration</a:t>
                      </a:r>
                      <a:endParaRPr lang="en-US" sz="1600" dirty="0"/>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Jared O’Neal, ANL</a:t>
                      </a:r>
                    </a:p>
                  </a:txBody>
                  <a:tcPr marL="91416" marR="91416" marT="45708" marB="45708"/>
                </a:tc>
                <a:extLst>
                  <a:ext uri="{0D108BD9-81ED-4DB2-BD59-A6C34878D82A}">
                    <a16:rowId xmlns:a16="http://schemas.microsoft.com/office/drawing/2014/main" val="910718610"/>
                  </a:ext>
                </a:extLst>
              </a:tr>
            </a:tbl>
          </a:graphicData>
        </a:graphic>
      </p:graphicFrame>
      <p:grpSp>
        <p:nvGrpSpPr>
          <p:cNvPr id="5" name="Group 4">
            <a:extLst>
              <a:ext uri="{FF2B5EF4-FFF2-40B4-BE49-F238E27FC236}">
                <a16:creationId xmlns:a16="http://schemas.microsoft.com/office/drawing/2014/main" id="{27DF7147-C568-654C-A2DA-945B337E2174}"/>
              </a:ext>
            </a:extLst>
          </p:cNvPr>
          <p:cNvGrpSpPr/>
          <p:nvPr/>
        </p:nvGrpSpPr>
        <p:grpSpPr>
          <a:xfrm>
            <a:off x="79513" y="3723653"/>
            <a:ext cx="12029799" cy="390939"/>
            <a:chOff x="79513" y="1653208"/>
            <a:chExt cx="12029799" cy="390939"/>
          </a:xfrm>
        </p:grpSpPr>
        <p:cxnSp>
          <p:nvCxnSpPr>
            <p:cNvPr id="6" name="Straight Connector 5">
              <a:extLst>
                <a:ext uri="{FF2B5EF4-FFF2-40B4-BE49-F238E27FC236}">
                  <a16:creationId xmlns:a16="http://schemas.microsoft.com/office/drawing/2014/main" id="{D25E6C35-9C37-5E4B-A84E-127B5CE00F4D}"/>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F99ED02A-465F-FA45-AC6D-342F3DAE1B35}"/>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FF70E035-246D-6046-9559-1E1FADFC19E0}"/>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grpSp>
        <p:nvGrpSpPr>
          <p:cNvPr id="9" name="Group 8">
            <a:extLst>
              <a:ext uri="{FF2B5EF4-FFF2-40B4-BE49-F238E27FC236}">
                <a16:creationId xmlns:a16="http://schemas.microsoft.com/office/drawing/2014/main" id="{48BA3B66-6647-417E-BD08-870D6F5E1A61}"/>
              </a:ext>
            </a:extLst>
          </p:cNvPr>
          <p:cNvGrpSpPr/>
          <p:nvPr/>
        </p:nvGrpSpPr>
        <p:grpSpPr>
          <a:xfrm>
            <a:off x="3076523" y="4335839"/>
            <a:ext cx="6035778" cy="1496439"/>
            <a:chOff x="6026727" y="4202755"/>
            <a:chExt cx="6035778" cy="1496439"/>
          </a:xfrm>
        </p:grpSpPr>
        <p:pic>
          <p:nvPicPr>
            <p:cNvPr id="11" name="Grafik 9">
              <a:extLst>
                <a:ext uri="{FF2B5EF4-FFF2-40B4-BE49-F238E27FC236}">
                  <a16:creationId xmlns:a16="http://schemas.microsoft.com/office/drawing/2014/main" id="{CB22CDA5-9456-4524-A4FE-25046C471A9F}"/>
                </a:ext>
              </a:extLst>
            </p:cNvPr>
            <p:cNvPicPr>
              <a:picLocks noChangeAspect="1"/>
            </p:cNvPicPr>
            <p:nvPr/>
          </p:nvPicPr>
          <p:blipFill>
            <a:blip r:embed="rId2"/>
            <a:stretch>
              <a:fillRect/>
            </a:stretch>
          </p:blipFill>
          <p:spPr>
            <a:xfrm>
              <a:off x="10566066" y="4202755"/>
              <a:ext cx="1496439" cy="1496439"/>
            </a:xfrm>
            <a:prstGeom prst="rect">
              <a:avLst/>
            </a:prstGeom>
          </p:spPr>
        </p:pic>
        <p:sp>
          <p:nvSpPr>
            <p:cNvPr id="12" name="Rectangle 11">
              <a:extLst>
                <a:ext uri="{FF2B5EF4-FFF2-40B4-BE49-F238E27FC236}">
                  <a16:creationId xmlns:a16="http://schemas.microsoft.com/office/drawing/2014/main" id="{2DB97EC2-D2CB-4768-A2B7-8F40F8EADE6F}"/>
                </a:ext>
              </a:extLst>
            </p:cNvPr>
            <p:cNvSpPr/>
            <p:nvPr/>
          </p:nvSpPr>
          <p:spPr>
            <a:xfrm>
              <a:off x="6026727" y="4612420"/>
              <a:ext cx="4539339" cy="769441"/>
            </a:xfrm>
            <a:prstGeom prst="rect">
              <a:avLst/>
            </a:prstGeom>
          </p:spPr>
          <p:txBody>
            <a:bodyPr wrap="square">
              <a:spAutoFit/>
            </a:bodyPr>
            <a:lstStyle/>
            <a:p>
              <a:pPr algn="r"/>
              <a:r>
                <a:rPr lang="en-US" sz="2400" b="1" dirty="0">
                  <a:solidFill>
                    <a:srgbClr val="3E3D40"/>
                  </a:solidFill>
                  <a:latin typeface="Arial" panose="020B0604020202020204" pitchFamily="34" charset="0"/>
                  <a:cs typeface="Arial" panose="020B0604020202020204" pitchFamily="34" charset="0"/>
                </a:rPr>
                <a:t>https://r.isc-hpc.com/tut130</a:t>
              </a:r>
            </a:p>
            <a:p>
              <a:pPr algn="r"/>
              <a:r>
                <a:rPr lang="en-US" sz="2000" dirty="0">
                  <a:solidFill>
                    <a:srgbClr val="FF0000"/>
                  </a:solidFill>
                  <a:latin typeface="Arial" panose="020B0604020202020204" pitchFamily="34" charset="0"/>
                  <a:cs typeface="Arial" panose="020B0604020202020204" pitchFamily="34" charset="0"/>
                </a:rPr>
                <a:t>(Please note the R before our domain)</a:t>
              </a:r>
            </a:p>
          </p:txBody>
        </p:sp>
      </p:grpSp>
    </p:spTree>
    <p:extLst>
      <p:ext uri="{BB962C8B-B14F-4D97-AF65-F5344CB8AC3E}">
        <p14:creationId xmlns:p14="http://schemas.microsoft.com/office/powerpoint/2010/main" val="3185879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536C5-9525-4D2C-88AB-CF9052D03F1D}"/>
              </a:ext>
            </a:extLst>
          </p:cNvPr>
          <p:cNvSpPr>
            <a:spLocks noGrp="1"/>
          </p:cNvSpPr>
          <p:nvPr>
            <p:ph type="title"/>
          </p:nvPr>
        </p:nvSpPr>
        <p:spPr/>
        <p:txBody>
          <a:bodyPr/>
          <a:lstStyle/>
          <a:p>
            <a:r>
              <a:rPr lang="en-US" dirty="0"/>
              <a:t>Additional Software-Related Events at ISC 2019</a:t>
            </a:r>
          </a:p>
        </p:txBody>
      </p:sp>
      <p:sp>
        <p:nvSpPr>
          <p:cNvPr id="3" name="Content Placeholder 2">
            <a:extLst>
              <a:ext uri="{FF2B5EF4-FFF2-40B4-BE49-F238E27FC236}">
                <a16:creationId xmlns:a16="http://schemas.microsoft.com/office/drawing/2014/main" id="{FFB79506-EA2B-4294-86F7-F760CE9CC636}"/>
              </a:ext>
            </a:extLst>
          </p:cNvPr>
          <p:cNvSpPr>
            <a:spLocks noGrp="1"/>
          </p:cNvSpPr>
          <p:nvPr>
            <p:ph idx="1"/>
          </p:nvPr>
        </p:nvSpPr>
        <p:spPr>
          <a:xfrm>
            <a:off x="365760" y="1044634"/>
            <a:ext cx="11369809" cy="4047778"/>
          </a:xfrm>
        </p:spPr>
        <p:txBody>
          <a:bodyPr/>
          <a:lstStyle/>
          <a:p>
            <a:pPr>
              <a:spcBef>
                <a:spcPts val="800"/>
              </a:spcBef>
              <a:buFont typeface="Arial" panose="020B0604020202020204" pitchFamily="34" charset="0"/>
              <a:buChar char="•"/>
            </a:pPr>
            <a:r>
              <a:rPr lang="en-US" b="1" dirty="0">
                <a:solidFill>
                  <a:srgbClr val="3C3C40"/>
                </a:solidFill>
                <a:latin typeface="+mn-lt"/>
              </a:rPr>
              <a:t>Tuesday — BOF — </a:t>
            </a:r>
            <a:r>
              <a:rPr lang="en-US" b="1" dirty="0" err="1">
                <a:solidFill>
                  <a:srgbClr val="349DFF"/>
                </a:solidFill>
                <a:latin typeface="+mn-lt"/>
                <a:hlinkClick r:id="rId2"/>
              </a:rPr>
              <a:t>Spack</a:t>
            </a:r>
            <a:r>
              <a:rPr lang="en-US" b="1" dirty="0">
                <a:solidFill>
                  <a:srgbClr val="349DFF"/>
                </a:solidFill>
                <a:latin typeface="+mn-lt"/>
                <a:hlinkClick r:id="rId2"/>
              </a:rPr>
              <a:t> Community BOF</a:t>
            </a:r>
            <a:endParaRPr lang="en-US" b="1" dirty="0">
              <a:solidFill>
                <a:srgbClr val="3C3C40"/>
              </a:solidFill>
              <a:latin typeface="+mn-lt"/>
            </a:endParaRPr>
          </a:p>
          <a:p>
            <a:pPr>
              <a:spcBef>
                <a:spcPts val="800"/>
              </a:spcBef>
              <a:buFont typeface="Arial" panose="020B0604020202020204" pitchFamily="34" charset="0"/>
              <a:buChar char="•"/>
            </a:pPr>
            <a:r>
              <a:rPr lang="en-US" dirty="0">
                <a:solidFill>
                  <a:srgbClr val="3C3C40"/>
                </a:solidFill>
                <a:latin typeface="+mn-lt"/>
              </a:rPr>
              <a:t>Tuesday - Presentation - </a:t>
            </a:r>
            <a:r>
              <a:rPr lang="en-US" dirty="0">
                <a:solidFill>
                  <a:srgbClr val="349DFF"/>
                </a:solidFill>
                <a:latin typeface="+mn-lt"/>
                <a:hlinkClick r:id="rId3"/>
              </a:rPr>
              <a:t>Parallel Programming - Painful or Productive?</a:t>
            </a:r>
            <a:endParaRPr lang="en-US" dirty="0">
              <a:solidFill>
                <a:srgbClr val="3C3C40"/>
              </a:solidFill>
              <a:latin typeface="+mn-lt"/>
            </a:endParaRPr>
          </a:p>
          <a:p>
            <a:pPr>
              <a:spcBef>
                <a:spcPts val="800"/>
              </a:spcBef>
              <a:buFont typeface="Arial" panose="020B0604020202020204" pitchFamily="34" charset="0"/>
              <a:buChar char="•"/>
            </a:pPr>
            <a:r>
              <a:rPr lang="en-US" dirty="0">
                <a:solidFill>
                  <a:srgbClr val="3C3C40"/>
                </a:solidFill>
                <a:latin typeface="+mn-lt"/>
              </a:rPr>
              <a:t>Tuesday - Poster - </a:t>
            </a:r>
            <a:r>
              <a:rPr lang="en-US" dirty="0">
                <a:solidFill>
                  <a:srgbClr val="349DFF"/>
                </a:solidFill>
                <a:latin typeface="+mn-lt"/>
                <a:hlinkClick r:id="rId4"/>
              </a:rPr>
              <a:t>(WHPC04) Research Software Engineering enabling HPC</a:t>
            </a:r>
            <a:endParaRPr lang="en-US" dirty="0">
              <a:solidFill>
                <a:srgbClr val="3C3C40"/>
              </a:solidFill>
              <a:latin typeface="+mn-lt"/>
            </a:endParaRPr>
          </a:p>
          <a:p>
            <a:pPr>
              <a:spcBef>
                <a:spcPts val="800"/>
              </a:spcBef>
              <a:buFont typeface="Arial" panose="020B0604020202020204" pitchFamily="34" charset="0"/>
              <a:buChar char="•"/>
            </a:pPr>
            <a:r>
              <a:rPr lang="en-US" dirty="0">
                <a:solidFill>
                  <a:srgbClr val="3C3C40"/>
                </a:solidFill>
                <a:latin typeface="+mn-lt"/>
              </a:rPr>
              <a:t>Tuesday - Poster - </a:t>
            </a:r>
            <a:r>
              <a:rPr lang="en-US" dirty="0">
                <a:solidFill>
                  <a:srgbClr val="349DFF"/>
                </a:solidFill>
                <a:latin typeface="+mn-lt"/>
                <a:hlinkClick r:id="rId5"/>
              </a:rPr>
              <a:t>(PP06): The International HPC Certification Program</a:t>
            </a:r>
            <a:endParaRPr lang="en-US" dirty="0">
              <a:solidFill>
                <a:srgbClr val="3C3C40"/>
              </a:solidFill>
              <a:latin typeface="+mn-lt"/>
            </a:endParaRPr>
          </a:p>
          <a:p>
            <a:pPr>
              <a:spcBef>
                <a:spcPts val="800"/>
              </a:spcBef>
              <a:buFont typeface="Arial" panose="020B0604020202020204" pitchFamily="34" charset="0"/>
              <a:buChar char="•"/>
            </a:pPr>
            <a:r>
              <a:rPr lang="en-US" dirty="0">
                <a:solidFill>
                  <a:srgbClr val="3C3C40"/>
                </a:solidFill>
                <a:latin typeface="+mn-lt"/>
              </a:rPr>
              <a:t>Tuesday - Poster - </a:t>
            </a:r>
            <a:r>
              <a:rPr lang="en-US" dirty="0">
                <a:solidFill>
                  <a:srgbClr val="349DFF"/>
                </a:solidFill>
                <a:latin typeface="+mn-lt"/>
                <a:hlinkClick r:id="rId6"/>
              </a:rPr>
              <a:t>(PP09): EPEEC: Productivity at </a:t>
            </a:r>
            <a:r>
              <a:rPr lang="en-US" dirty="0" err="1">
                <a:solidFill>
                  <a:srgbClr val="349DFF"/>
                </a:solidFill>
                <a:latin typeface="+mn-lt"/>
                <a:hlinkClick r:id="rId6"/>
              </a:rPr>
              <a:t>Exascale</a:t>
            </a:r>
            <a:endParaRPr lang="en-US" dirty="0">
              <a:solidFill>
                <a:srgbClr val="3C3C40"/>
              </a:solidFill>
              <a:latin typeface="+mn-lt"/>
            </a:endParaRPr>
          </a:p>
          <a:p>
            <a:pPr>
              <a:spcBef>
                <a:spcPts val="800"/>
              </a:spcBef>
              <a:buFont typeface="Arial" panose="020B0604020202020204" pitchFamily="34" charset="0"/>
              <a:buChar char="•"/>
            </a:pPr>
            <a:r>
              <a:rPr lang="en-US" b="1" dirty="0">
                <a:solidFill>
                  <a:srgbClr val="3C3C40"/>
                </a:solidFill>
                <a:latin typeface="+mn-lt"/>
              </a:rPr>
              <a:t>Tuesday — Poster — </a:t>
            </a:r>
            <a:r>
              <a:rPr lang="en-US" b="1" dirty="0">
                <a:solidFill>
                  <a:srgbClr val="349DFF"/>
                </a:solidFill>
                <a:latin typeface="+mn-lt"/>
                <a:hlinkClick r:id="rId7"/>
              </a:rPr>
              <a:t>(PP24): Helping You Improve Software Sustainability and Development Productivity: An Overview of the IDEAS Project</a:t>
            </a:r>
            <a:endParaRPr lang="en-US" b="1" dirty="0">
              <a:solidFill>
                <a:srgbClr val="3C3C40"/>
              </a:solidFill>
              <a:latin typeface="+mn-lt"/>
            </a:endParaRPr>
          </a:p>
          <a:p>
            <a:pPr>
              <a:spcBef>
                <a:spcPts val="800"/>
              </a:spcBef>
              <a:buFont typeface="Arial" panose="020B0604020202020204" pitchFamily="34" charset="0"/>
              <a:buChar char="•"/>
            </a:pPr>
            <a:r>
              <a:rPr lang="en-US" dirty="0">
                <a:solidFill>
                  <a:srgbClr val="3C3C40"/>
                </a:solidFill>
                <a:latin typeface="+mn-lt"/>
              </a:rPr>
              <a:t>Wednesday — Focus Session — </a:t>
            </a:r>
            <a:r>
              <a:rPr lang="en-US" dirty="0">
                <a:solidFill>
                  <a:srgbClr val="349DFF"/>
                </a:solidFill>
                <a:latin typeface="+mn-lt"/>
                <a:hlinkClick r:id="rId8"/>
              </a:rPr>
              <a:t>New Approaches, Algorithms Towards </a:t>
            </a:r>
            <a:r>
              <a:rPr lang="en-US" dirty="0" err="1">
                <a:solidFill>
                  <a:srgbClr val="349DFF"/>
                </a:solidFill>
                <a:latin typeface="+mn-lt"/>
                <a:hlinkClick r:id="rId8"/>
              </a:rPr>
              <a:t>Exascale</a:t>
            </a:r>
            <a:r>
              <a:rPr lang="en-US" dirty="0">
                <a:solidFill>
                  <a:srgbClr val="349DFF"/>
                </a:solidFill>
                <a:latin typeface="+mn-lt"/>
                <a:hlinkClick r:id="rId8"/>
              </a:rPr>
              <a:t> Computing</a:t>
            </a:r>
            <a:endParaRPr lang="en-US" dirty="0">
              <a:solidFill>
                <a:srgbClr val="3C3C40"/>
              </a:solidFill>
              <a:latin typeface="+mn-lt"/>
            </a:endParaRPr>
          </a:p>
          <a:p>
            <a:pPr>
              <a:spcBef>
                <a:spcPts val="800"/>
              </a:spcBef>
              <a:buFont typeface="Arial" panose="020B0604020202020204" pitchFamily="34" charset="0"/>
              <a:buChar char="•"/>
            </a:pPr>
            <a:r>
              <a:rPr lang="en-US" b="1" dirty="0">
                <a:solidFill>
                  <a:srgbClr val="3C3C40"/>
                </a:solidFill>
                <a:latin typeface="+mn-lt"/>
              </a:rPr>
              <a:t>Wednesday — BOF — </a:t>
            </a:r>
            <a:r>
              <a:rPr lang="en-US" b="1" dirty="0">
                <a:solidFill>
                  <a:srgbClr val="349DFF"/>
                </a:solidFill>
                <a:latin typeface="+mn-lt"/>
                <a:hlinkClick r:id="rId9"/>
              </a:rPr>
              <a:t>Software Engineering and Reuse in Computational Science and Engineering</a:t>
            </a:r>
            <a:r>
              <a:rPr lang="en-US" b="1" dirty="0">
                <a:solidFill>
                  <a:srgbClr val="349DFF"/>
                </a:solidFill>
                <a:latin typeface="+mn-lt"/>
              </a:rPr>
              <a:t> </a:t>
            </a:r>
            <a:r>
              <a:rPr lang="en-US" b="1" dirty="0">
                <a:solidFill>
                  <a:srgbClr val="3C3C40"/>
                </a:solidFill>
                <a:latin typeface="+mn-lt"/>
              </a:rPr>
              <a:t>(additional details: </a:t>
            </a:r>
            <a:r>
              <a:rPr lang="en-US" b="1" dirty="0">
                <a:solidFill>
                  <a:srgbClr val="349DFF"/>
                </a:solidFill>
                <a:latin typeface="+mn-lt"/>
                <a:hlinkClick r:id="rId10"/>
              </a:rPr>
              <a:t>http://bit.ly/swe-cse-bof</a:t>
            </a:r>
            <a:r>
              <a:rPr lang="en-US" b="1" dirty="0">
                <a:solidFill>
                  <a:srgbClr val="3C3C40"/>
                </a:solidFill>
                <a:latin typeface="+mn-lt"/>
              </a:rPr>
              <a:t>)</a:t>
            </a:r>
          </a:p>
          <a:p>
            <a:pPr>
              <a:spcBef>
                <a:spcPts val="800"/>
              </a:spcBef>
              <a:buFont typeface="Arial" panose="020B0604020202020204" pitchFamily="34" charset="0"/>
              <a:buChar char="•"/>
            </a:pPr>
            <a:r>
              <a:rPr lang="en-US" dirty="0">
                <a:solidFill>
                  <a:srgbClr val="3C3C40"/>
                </a:solidFill>
                <a:latin typeface="+mn-lt"/>
              </a:rPr>
              <a:t>Wednesday - BOF - </a:t>
            </a:r>
            <a:r>
              <a:rPr lang="en-US" dirty="0">
                <a:solidFill>
                  <a:srgbClr val="349DFF"/>
                </a:solidFill>
                <a:latin typeface="+mn-lt"/>
                <a:hlinkClick r:id="rId11"/>
              </a:rPr>
              <a:t>Performance Portability and Productivity: Panel Discussion</a:t>
            </a:r>
            <a:endParaRPr lang="en-US" dirty="0">
              <a:solidFill>
                <a:srgbClr val="3C3C40"/>
              </a:solidFill>
              <a:latin typeface="+mn-lt"/>
            </a:endParaRPr>
          </a:p>
        </p:txBody>
      </p:sp>
      <p:sp>
        <p:nvSpPr>
          <p:cNvPr id="4" name="TextBox 3">
            <a:extLst>
              <a:ext uri="{FF2B5EF4-FFF2-40B4-BE49-F238E27FC236}">
                <a16:creationId xmlns:a16="http://schemas.microsoft.com/office/drawing/2014/main" id="{74C606B4-8FBB-474B-8F26-7FA660AE5CBE}"/>
              </a:ext>
            </a:extLst>
          </p:cNvPr>
          <p:cNvSpPr txBox="1"/>
          <p:nvPr/>
        </p:nvSpPr>
        <p:spPr>
          <a:xfrm>
            <a:off x="365760" y="6000987"/>
            <a:ext cx="7018713" cy="738664"/>
          </a:xfrm>
          <a:prstGeom prst="rect">
            <a:avLst/>
          </a:prstGeom>
          <a:noFill/>
        </p:spPr>
        <p:txBody>
          <a:bodyPr wrap="square" lIns="118872" tIns="91440" rIns="118872" bIns="91440" rtlCol="0" anchor="ctr" anchorCtr="0">
            <a:spAutoFit/>
          </a:bodyPr>
          <a:lstStyle/>
          <a:p>
            <a:pPr algn="l">
              <a:lnSpc>
                <a:spcPct val="90000"/>
              </a:lnSpc>
            </a:pPr>
            <a:r>
              <a:rPr lang="en-US" sz="2000" dirty="0"/>
              <a:t>Note: </a:t>
            </a:r>
            <a:r>
              <a:rPr lang="en-US" sz="2000" b="1" dirty="0"/>
              <a:t>Bold font </a:t>
            </a:r>
            <a:r>
              <a:rPr lang="en-US" sz="2000" dirty="0"/>
              <a:t>denotes events (co-)organized by the IDEAS Productivity project</a:t>
            </a:r>
          </a:p>
        </p:txBody>
      </p:sp>
    </p:spTree>
    <p:extLst>
      <p:ext uri="{BB962C8B-B14F-4D97-AF65-F5344CB8AC3E}">
        <p14:creationId xmlns:p14="http://schemas.microsoft.com/office/powerpoint/2010/main" val="54938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CI Hello World – Backup Slides</a:t>
            </a:r>
          </a:p>
        </p:txBody>
      </p:sp>
    </p:spTree>
    <p:extLst>
      <p:ext uri="{BB962C8B-B14F-4D97-AF65-F5344CB8AC3E}">
        <p14:creationId xmlns:p14="http://schemas.microsoft.com/office/powerpoint/2010/main" val="3045919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GitHub Repository Page</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63F28376-E848-E342-992E-D39D3AE2322B}"/>
              </a:ext>
            </a:extLst>
          </p:cNvPr>
          <p:cNvPicPr>
            <a:picLocks noChangeAspect="1"/>
          </p:cNvPicPr>
          <p:nvPr/>
        </p:nvPicPr>
        <p:blipFill>
          <a:blip r:embed="rId3"/>
          <a:stretch>
            <a:fillRect/>
          </a:stretch>
        </p:blipFill>
        <p:spPr>
          <a:xfrm>
            <a:off x="1367454" y="1698675"/>
            <a:ext cx="9369084" cy="4051244"/>
          </a:xfrm>
          <a:prstGeom prst="rect">
            <a:avLst/>
          </a:prstGeom>
        </p:spPr>
      </p:pic>
      <p:sp>
        <p:nvSpPr>
          <p:cNvPr id="6" name="TextBox 5">
            <a:extLst>
              <a:ext uri="{FF2B5EF4-FFF2-40B4-BE49-F238E27FC236}">
                <a16:creationId xmlns:a16="http://schemas.microsoft.com/office/drawing/2014/main" id="{A4069BCF-4A1E-3E48-956D-606BBE5394B2}"/>
              </a:ext>
            </a:extLst>
          </p:cNvPr>
          <p:cNvSpPr txBox="1"/>
          <p:nvPr/>
        </p:nvSpPr>
        <p:spPr>
          <a:xfrm>
            <a:off x="3805259" y="1090081"/>
            <a:ext cx="4493474" cy="433965"/>
          </a:xfrm>
          <a:prstGeom prst="rect">
            <a:avLst/>
          </a:prstGeom>
          <a:noFill/>
        </p:spPr>
        <p:txBody>
          <a:bodyPr wrap="none" lIns="118872" tIns="91440" rIns="118872" bIns="91440" rtlCol="0" anchor="ctr" anchorCtr="0">
            <a:spAutoFit/>
          </a:bodyPr>
          <a:lstStyle/>
          <a:p>
            <a:pPr algn="l">
              <a:lnSpc>
                <a:spcPct val="90000"/>
              </a:lnSpc>
            </a:pPr>
            <a:r>
              <a:rPr lang="en-US" dirty="0">
                <a:hlinkClick r:id="rId4"/>
              </a:rPr>
              <a:t>https://github.com/jrdoneal/CI_HelloWorld</a:t>
            </a:r>
            <a:endParaRPr lang="en-US" dirty="0"/>
          </a:p>
        </p:txBody>
      </p:sp>
    </p:spTree>
    <p:extLst>
      <p:ext uri="{BB962C8B-B14F-4D97-AF65-F5344CB8AC3E}">
        <p14:creationId xmlns:p14="http://schemas.microsoft.com/office/powerpoint/2010/main" val="767809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Configuration File</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4" name="Picture 3">
            <a:extLst>
              <a:ext uri="{FF2B5EF4-FFF2-40B4-BE49-F238E27FC236}">
                <a16:creationId xmlns:a16="http://schemas.microsoft.com/office/drawing/2014/main" id="{44BDC258-72D1-2040-899F-F050C73C5F1E}"/>
              </a:ext>
            </a:extLst>
          </p:cNvPr>
          <p:cNvPicPr>
            <a:picLocks noChangeAspect="1"/>
          </p:cNvPicPr>
          <p:nvPr/>
        </p:nvPicPr>
        <p:blipFill>
          <a:blip r:embed="rId3"/>
          <a:stretch>
            <a:fillRect/>
          </a:stretch>
        </p:blipFill>
        <p:spPr>
          <a:xfrm>
            <a:off x="2446681" y="1325880"/>
            <a:ext cx="6845300" cy="4749800"/>
          </a:xfrm>
          <a:prstGeom prst="rect">
            <a:avLst/>
          </a:prstGeom>
        </p:spPr>
      </p:pic>
      <p:sp>
        <p:nvSpPr>
          <p:cNvPr id="6" name="TextBox 5">
            <a:extLst>
              <a:ext uri="{FF2B5EF4-FFF2-40B4-BE49-F238E27FC236}">
                <a16:creationId xmlns:a16="http://schemas.microsoft.com/office/drawing/2014/main" id="{9F249FD7-AD8B-1746-A58C-51A534FAEF07}"/>
              </a:ext>
            </a:extLst>
          </p:cNvPr>
          <p:cNvSpPr txBox="1"/>
          <p:nvPr/>
        </p:nvSpPr>
        <p:spPr>
          <a:xfrm>
            <a:off x="5037739" y="891915"/>
            <a:ext cx="1381404" cy="433965"/>
          </a:xfrm>
          <a:prstGeom prst="rect">
            <a:avLst/>
          </a:prstGeom>
          <a:noFill/>
        </p:spPr>
        <p:txBody>
          <a:bodyPr wrap="none" lIns="118872" tIns="91440" rIns="118872" bIns="91440" rtlCol="0" anchor="ctr" anchorCtr="0">
            <a:spAutoFit/>
          </a:bodyPr>
          <a:lstStyle/>
          <a:p>
            <a:pPr algn="l">
              <a:lnSpc>
                <a:spcPct val="90000"/>
              </a:lnSpc>
            </a:pPr>
            <a:r>
              <a:rPr lang="en-US" b="1" dirty="0"/>
              <a:t>.</a:t>
            </a:r>
            <a:r>
              <a:rPr lang="en-US" b="1" dirty="0" err="1"/>
              <a:t>travis.yml</a:t>
            </a:r>
            <a:endParaRPr lang="en-US" b="1" dirty="0"/>
          </a:p>
        </p:txBody>
      </p:sp>
    </p:spTree>
    <p:extLst>
      <p:ext uri="{BB962C8B-B14F-4D97-AF65-F5344CB8AC3E}">
        <p14:creationId xmlns:p14="http://schemas.microsoft.com/office/powerpoint/2010/main" val="1160575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The Script Phase</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sp>
        <p:nvSpPr>
          <p:cNvPr id="6" name="TextBox 5">
            <a:extLst>
              <a:ext uri="{FF2B5EF4-FFF2-40B4-BE49-F238E27FC236}">
                <a16:creationId xmlns:a16="http://schemas.microsoft.com/office/drawing/2014/main" id="{9F249FD7-AD8B-1746-A58C-51A534FAEF07}"/>
              </a:ext>
            </a:extLst>
          </p:cNvPr>
          <p:cNvSpPr txBox="1"/>
          <p:nvPr/>
        </p:nvSpPr>
        <p:spPr>
          <a:xfrm>
            <a:off x="5037739" y="1609364"/>
            <a:ext cx="1855893" cy="433965"/>
          </a:xfrm>
          <a:prstGeom prst="rect">
            <a:avLst/>
          </a:prstGeom>
          <a:noFill/>
        </p:spPr>
        <p:txBody>
          <a:bodyPr wrap="none" lIns="118872" tIns="91440" rIns="118872" bIns="91440" rtlCol="0" anchor="ctr" anchorCtr="0">
            <a:spAutoFit/>
          </a:bodyPr>
          <a:lstStyle/>
          <a:p>
            <a:pPr algn="l">
              <a:lnSpc>
                <a:spcPct val="90000"/>
              </a:lnSpc>
            </a:pPr>
            <a:r>
              <a:rPr lang="en-US" b="1" dirty="0" err="1"/>
              <a:t>hello_world.sh</a:t>
            </a:r>
            <a:endParaRPr lang="en-US" b="1" dirty="0"/>
          </a:p>
        </p:txBody>
      </p:sp>
      <p:pic>
        <p:nvPicPr>
          <p:cNvPr id="5" name="Picture 4">
            <a:extLst>
              <a:ext uri="{FF2B5EF4-FFF2-40B4-BE49-F238E27FC236}">
                <a16:creationId xmlns:a16="http://schemas.microsoft.com/office/drawing/2014/main" id="{3BC5D599-A2D3-3A4E-BFF6-664B83AE9CD5}"/>
              </a:ext>
            </a:extLst>
          </p:cNvPr>
          <p:cNvPicPr>
            <a:picLocks noChangeAspect="1"/>
          </p:cNvPicPr>
          <p:nvPr/>
        </p:nvPicPr>
        <p:blipFill>
          <a:blip r:embed="rId3"/>
          <a:stretch>
            <a:fillRect/>
          </a:stretch>
        </p:blipFill>
        <p:spPr>
          <a:xfrm>
            <a:off x="2892154" y="2370794"/>
            <a:ext cx="6235700" cy="2032000"/>
          </a:xfrm>
          <a:prstGeom prst="rect">
            <a:avLst/>
          </a:prstGeom>
        </p:spPr>
      </p:pic>
    </p:spTree>
    <p:extLst>
      <p:ext uri="{BB962C8B-B14F-4D97-AF65-F5344CB8AC3E}">
        <p14:creationId xmlns:p14="http://schemas.microsoft.com/office/powerpoint/2010/main" val="582020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Connecting GitHub &amp; Travis CI</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4" name="Picture 3">
            <a:extLst>
              <a:ext uri="{FF2B5EF4-FFF2-40B4-BE49-F238E27FC236}">
                <a16:creationId xmlns:a16="http://schemas.microsoft.com/office/drawing/2014/main" id="{ACBAC47F-3523-7F46-9667-EAE6B3E7FF8E}"/>
              </a:ext>
            </a:extLst>
          </p:cNvPr>
          <p:cNvPicPr>
            <a:picLocks noChangeAspect="1"/>
          </p:cNvPicPr>
          <p:nvPr/>
        </p:nvPicPr>
        <p:blipFill>
          <a:blip r:embed="rId3"/>
          <a:stretch>
            <a:fillRect/>
          </a:stretch>
        </p:blipFill>
        <p:spPr>
          <a:xfrm>
            <a:off x="1294228" y="1202220"/>
            <a:ext cx="9811384" cy="4541047"/>
          </a:xfrm>
          <a:prstGeom prst="rect">
            <a:avLst/>
          </a:prstGeom>
        </p:spPr>
      </p:pic>
    </p:spTree>
    <p:extLst>
      <p:ext uri="{BB962C8B-B14F-4D97-AF65-F5344CB8AC3E}">
        <p14:creationId xmlns:p14="http://schemas.microsoft.com/office/powerpoint/2010/main" val="2165165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Repository in Travis CI</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sp>
        <p:nvSpPr>
          <p:cNvPr id="7" name="TextBox 6">
            <a:extLst>
              <a:ext uri="{FF2B5EF4-FFF2-40B4-BE49-F238E27FC236}">
                <a16:creationId xmlns:a16="http://schemas.microsoft.com/office/drawing/2014/main" id="{20BB2358-82C2-4B47-A3FE-6C17F7DEAE11}"/>
              </a:ext>
            </a:extLst>
          </p:cNvPr>
          <p:cNvSpPr txBox="1"/>
          <p:nvPr/>
        </p:nvSpPr>
        <p:spPr>
          <a:xfrm>
            <a:off x="3773199" y="984240"/>
            <a:ext cx="4557594" cy="433965"/>
          </a:xfrm>
          <a:prstGeom prst="rect">
            <a:avLst/>
          </a:prstGeom>
          <a:noFill/>
        </p:spPr>
        <p:txBody>
          <a:bodyPr wrap="none" lIns="118872" tIns="91440" rIns="118872" bIns="91440" rtlCol="0" anchor="ctr" anchorCtr="0">
            <a:spAutoFit/>
          </a:bodyPr>
          <a:lstStyle/>
          <a:p>
            <a:pPr algn="l">
              <a:lnSpc>
                <a:spcPct val="90000"/>
              </a:lnSpc>
            </a:pPr>
            <a:r>
              <a:rPr lang="en-US" dirty="0">
                <a:hlinkClick r:id="rId3"/>
              </a:rPr>
              <a:t>https://travis-ci.org/jrdoneal/CI_HelloWorld</a:t>
            </a:r>
            <a:endParaRPr lang="en-US" dirty="0"/>
          </a:p>
        </p:txBody>
      </p:sp>
      <p:pic>
        <p:nvPicPr>
          <p:cNvPr id="8" name="Picture 7">
            <a:extLst>
              <a:ext uri="{FF2B5EF4-FFF2-40B4-BE49-F238E27FC236}">
                <a16:creationId xmlns:a16="http://schemas.microsoft.com/office/drawing/2014/main" id="{568DCAEF-BE47-F842-AB86-7BA58723D789}"/>
              </a:ext>
            </a:extLst>
          </p:cNvPr>
          <p:cNvPicPr>
            <a:picLocks noChangeAspect="1"/>
          </p:cNvPicPr>
          <p:nvPr/>
        </p:nvPicPr>
        <p:blipFill>
          <a:blip r:embed="rId4"/>
          <a:stretch>
            <a:fillRect/>
          </a:stretch>
        </p:blipFill>
        <p:spPr>
          <a:xfrm>
            <a:off x="969126" y="1559701"/>
            <a:ext cx="10669513" cy="4392167"/>
          </a:xfrm>
          <a:prstGeom prst="rect">
            <a:avLst/>
          </a:prstGeom>
        </p:spPr>
      </p:pic>
    </p:spTree>
    <p:extLst>
      <p:ext uri="{BB962C8B-B14F-4D97-AF65-F5344CB8AC3E}">
        <p14:creationId xmlns:p14="http://schemas.microsoft.com/office/powerpoint/2010/main" val="2175563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Commit History</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a:blip r:embed="rId3"/>
          <a:stretch>
            <a:fillRect/>
          </a:stretch>
        </p:blipFill>
        <p:spPr>
          <a:xfrm>
            <a:off x="2966824" y="1064938"/>
            <a:ext cx="6674118" cy="5245408"/>
          </a:xfrm>
          <a:prstGeom prst="rect">
            <a:avLst/>
          </a:prstGeom>
        </p:spPr>
      </p:pic>
      <p:cxnSp>
        <p:nvCxnSpPr>
          <p:cNvPr id="9" name="Straight Arrow Connector 8">
            <a:extLst>
              <a:ext uri="{FF2B5EF4-FFF2-40B4-BE49-F238E27FC236}">
                <a16:creationId xmlns:a16="http://schemas.microsoft.com/office/drawing/2014/main" id="{0522FE0A-21F7-6349-83AB-F872F5433BB9}"/>
              </a:ext>
            </a:extLst>
          </p:cNvPr>
          <p:cNvCxnSpPr/>
          <p:nvPr/>
        </p:nvCxnSpPr>
        <p:spPr>
          <a:xfrm>
            <a:off x="2630659" y="4656406"/>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8D88239-1CDA-DB45-B96D-42DE657A1CBC}"/>
              </a:ext>
            </a:extLst>
          </p:cNvPr>
          <p:cNvSpPr txBox="1"/>
          <p:nvPr/>
        </p:nvSpPr>
        <p:spPr>
          <a:xfrm>
            <a:off x="1266040" y="4314774"/>
            <a:ext cx="1278812" cy="683264"/>
          </a:xfrm>
          <a:prstGeom prst="rect">
            <a:avLst/>
          </a:prstGeom>
          <a:noFill/>
        </p:spPr>
        <p:txBody>
          <a:bodyPr wrap="none" lIns="118872" tIns="91440" rIns="118872" bIns="91440" rtlCol="0" anchor="ctr" anchorCtr="0">
            <a:spAutoFit/>
          </a:bodyPr>
          <a:lstStyle/>
          <a:p>
            <a:pPr algn="ctr">
              <a:lnSpc>
                <a:spcPct val="90000"/>
              </a:lnSpc>
            </a:pPr>
            <a:r>
              <a:rPr lang="en-US" dirty="0"/>
              <a:t>.</a:t>
            </a:r>
            <a:r>
              <a:rPr lang="en-US" dirty="0" err="1"/>
              <a:t>travis.yml</a:t>
            </a:r>
            <a:endParaRPr lang="en-US" dirty="0"/>
          </a:p>
          <a:p>
            <a:pPr algn="ctr">
              <a:lnSpc>
                <a:spcPct val="90000"/>
              </a:lnSpc>
            </a:pPr>
            <a:r>
              <a:rPr lang="en-US" dirty="0"/>
              <a:t>added</a:t>
            </a:r>
          </a:p>
        </p:txBody>
      </p:sp>
    </p:spTree>
    <p:extLst>
      <p:ext uri="{BB962C8B-B14F-4D97-AF65-F5344CB8AC3E}">
        <p14:creationId xmlns:p14="http://schemas.microsoft.com/office/powerpoint/2010/main" val="3582941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Build History</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rotWithShape="1">
          <a:blip r:embed="rId3"/>
          <a:srcRect l="7821" t="61956" r="16088" b="26507"/>
          <a:stretch/>
        </p:blipFill>
        <p:spPr>
          <a:xfrm>
            <a:off x="3512777" y="1023305"/>
            <a:ext cx="5078437" cy="605149"/>
          </a:xfrm>
          <a:prstGeom prst="rect">
            <a:avLst/>
          </a:prstGeom>
        </p:spPr>
      </p:pic>
      <p:pic>
        <p:nvPicPr>
          <p:cNvPr id="4" name="Picture 3">
            <a:extLst>
              <a:ext uri="{FF2B5EF4-FFF2-40B4-BE49-F238E27FC236}">
                <a16:creationId xmlns:a16="http://schemas.microsoft.com/office/drawing/2014/main" id="{2A9F6BFD-0FB9-EF4A-AC7E-E8EABA21D2D3}"/>
              </a:ext>
            </a:extLst>
          </p:cNvPr>
          <p:cNvPicPr>
            <a:picLocks noChangeAspect="1"/>
          </p:cNvPicPr>
          <p:nvPr/>
        </p:nvPicPr>
        <p:blipFill>
          <a:blip r:embed="rId4"/>
          <a:stretch>
            <a:fillRect/>
          </a:stretch>
        </p:blipFill>
        <p:spPr>
          <a:xfrm>
            <a:off x="1111136" y="1810182"/>
            <a:ext cx="10134941" cy="4166371"/>
          </a:xfrm>
          <a:prstGeom prst="rect">
            <a:avLst/>
          </a:prstGeom>
        </p:spPr>
      </p:pic>
    </p:spTree>
    <p:extLst>
      <p:ext uri="{BB962C8B-B14F-4D97-AF65-F5344CB8AC3E}">
        <p14:creationId xmlns:p14="http://schemas.microsoft.com/office/powerpoint/2010/main" val="757129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7000"/>
            <a:ext cx="8802954" cy="4047778"/>
          </a:xfrm>
        </p:spPr>
        <p:txBody>
          <a:bodyPr/>
          <a:lstStyle/>
          <a:p>
            <a:pPr marL="0" indent="0">
              <a:buNone/>
            </a:pPr>
            <a:r>
              <a:rPr lang="en-US" dirty="0"/>
              <a:t>Development teams would like to use version control to collaborate productively and ensure correct code</a:t>
            </a:r>
          </a:p>
          <a:p>
            <a:r>
              <a:rPr lang="en-US" sz="1800" dirty="0"/>
              <a:t>Understand challenges related to parallel code development </a:t>
            </a:r>
            <a:r>
              <a:rPr lang="en-US" sz="1800" i="1" dirty="0"/>
              <a:t>via</a:t>
            </a:r>
            <a:r>
              <a:rPr lang="en-US" sz="1800" dirty="0"/>
              <a:t> distributed version control</a:t>
            </a:r>
          </a:p>
          <a:p>
            <a:r>
              <a:rPr lang="en-US" sz="1800" dirty="0"/>
              <a:t>Understand extra dimensions of distributed version control &amp; how to use them</a:t>
            </a:r>
          </a:p>
          <a:p>
            <a:pPr lvl="1"/>
            <a:r>
              <a:rPr lang="en-US" sz="1800" dirty="0"/>
              <a:t>Local vs. remote repositories</a:t>
            </a:r>
          </a:p>
          <a:p>
            <a:pPr lvl="1"/>
            <a:r>
              <a:rPr lang="en-US" sz="1800" dirty="0"/>
              <a:t>Branches</a:t>
            </a:r>
          </a:p>
          <a:p>
            <a:pPr lvl="1"/>
            <a:r>
              <a:rPr lang="en-US" sz="1800" dirty="0"/>
              <a:t>Issues, Pull Requests, &amp; Code Reviews</a:t>
            </a:r>
          </a:p>
          <a:p>
            <a:r>
              <a:rPr lang="en-US" sz="1800" dirty="0"/>
              <a:t>Exposure to workflows of different complexity</a:t>
            </a:r>
          </a:p>
          <a:p>
            <a:r>
              <a:rPr lang="en-US" sz="1800" dirty="0"/>
              <a:t>What to think about when evaluating different workflows</a:t>
            </a:r>
          </a:p>
          <a:p>
            <a:r>
              <a:rPr lang="en-US" sz="1800" dirty="0"/>
              <a:t>Motivate continuous integration</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Build History</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rotWithShape="1">
          <a:blip r:embed="rId3"/>
          <a:srcRect l="7821" t="49696" r="16720" b="38044"/>
          <a:stretch/>
        </p:blipFill>
        <p:spPr>
          <a:xfrm>
            <a:off x="3533879" y="826476"/>
            <a:ext cx="5036234" cy="643106"/>
          </a:xfrm>
          <a:prstGeom prst="rect">
            <a:avLst/>
          </a:prstGeom>
        </p:spPr>
      </p:pic>
      <p:pic>
        <p:nvPicPr>
          <p:cNvPr id="4" name="Picture 3">
            <a:extLst>
              <a:ext uri="{FF2B5EF4-FFF2-40B4-BE49-F238E27FC236}">
                <a16:creationId xmlns:a16="http://schemas.microsoft.com/office/drawing/2014/main" id="{2E7E03EC-A2CF-374B-A3A1-3B9001E92E2F}"/>
              </a:ext>
            </a:extLst>
          </p:cNvPr>
          <p:cNvPicPr>
            <a:picLocks noChangeAspect="1"/>
          </p:cNvPicPr>
          <p:nvPr/>
        </p:nvPicPr>
        <p:blipFill>
          <a:blip r:embed="rId4"/>
          <a:stretch>
            <a:fillRect/>
          </a:stretch>
        </p:blipFill>
        <p:spPr>
          <a:xfrm>
            <a:off x="1237957" y="1511786"/>
            <a:ext cx="9867655" cy="4597967"/>
          </a:xfrm>
          <a:prstGeom prst="rect">
            <a:avLst/>
          </a:prstGeom>
        </p:spPr>
      </p:pic>
    </p:spTree>
    <p:extLst>
      <p:ext uri="{BB962C8B-B14F-4D97-AF65-F5344CB8AC3E}">
        <p14:creationId xmlns:p14="http://schemas.microsoft.com/office/powerpoint/2010/main" val="94706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Build History</a:t>
            </a:r>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rotWithShape="1">
          <a:blip r:embed="rId3"/>
          <a:srcRect l="7821" t="37627" r="11029" b="51645"/>
          <a:stretch/>
        </p:blipFill>
        <p:spPr>
          <a:xfrm>
            <a:off x="3343965" y="868680"/>
            <a:ext cx="5416061" cy="562707"/>
          </a:xfrm>
          <a:prstGeom prst="rect">
            <a:avLst/>
          </a:prstGeom>
        </p:spPr>
      </p:pic>
      <p:pic>
        <p:nvPicPr>
          <p:cNvPr id="4" name="Picture 3">
            <a:extLst>
              <a:ext uri="{FF2B5EF4-FFF2-40B4-BE49-F238E27FC236}">
                <a16:creationId xmlns:a16="http://schemas.microsoft.com/office/drawing/2014/main" id="{12E8AA66-99E3-EC45-AD4A-FDCD6A9BDCC6}"/>
              </a:ext>
            </a:extLst>
          </p:cNvPr>
          <p:cNvPicPr>
            <a:picLocks noChangeAspect="1"/>
          </p:cNvPicPr>
          <p:nvPr/>
        </p:nvPicPr>
        <p:blipFill>
          <a:blip r:embed="rId4"/>
          <a:stretch>
            <a:fillRect/>
          </a:stretch>
        </p:blipFill>
        <p:spPr>
          <a:xfrm>
            <a:off x="1250480" y="1606920"/>
            <a:ext cx="10106806" cy="4483325"/>
          </a:xfrm>
          <a:prstGeom prst="rect">
            <a:avLst/>
          </a:prstGeom>
        </p:spPr>
      </p:pic>
      <p:cxnSp>
        <p:nvCxnSpPr>
          <p:cNvPr id="7" name="Straight Arrow Connector 6">
            <a:extLst>
              <a:ext uri="{FF2B5EF4-FFF2-40B4-BE49-F238E27FC236}">
                <a16:creationId xmlns:a16="http://schemas.microsoft.com/office/drawing/2014/main" id="{07026510-FCB4-8448-9065-EB3DEABEE56F}"/>
              </a:ext>
            </a:extLst>
          </p:cNvPr>
          <p:cNvCxnSpPr/>
          <p:nvPr/>
        </p:nvCxnSpPr>
        <p:spPr>
          <a:xfrm>
            <a:off x="717454" y="4529797"/>
            <a:ext cx="4220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3E32BF-1E5E-6044-A92C-A5BA790D1BC5}"/>
              </a:ext>
            </a:extLst>
          </p:cNvPr>
          <p:cNvSpPr txBox="1"/>
          <p:nvPr/>
        </p:nvSpPr>
        <p:spPr>
          <a:xfrm>
            <a:off x="483608" y="4326882"/>
            <a:ext cx="304186" cy="433965"/>
          </a:xfrm>
          <a:prstGeom prst="rect">
            <a:avLst/>
          </a:prstGeom>
          <a:noFill/>
        </p:spPr>
        <p:txBody>
          <a:bodyPr wrap="none" lIns="118872" tIns="91440" rIns="118872" bIns="91440" rtlCol="0" anchor="ctr" anchorCtr="0">
            <a:spAutoFit/>
          </a:bodyPr>
          <a:lstStyle/>
          <a:p>
            <a:pPr algn="l">
              <a:lnSpc>
                <a:spcPct val="90000"/>
              </a:lnSpc>
            </a:pPr>
            <a:r>
              <a:rPr lang="en-US" dirty="0"/>
              <a:t>!</a:t>
            </a:r>
          </a:p>
        </p:txBody>
      </p:sp>
    </p:spTree>
    <p:extLst>
      <p:ext uri="{BB962C8B-B14F-4D97-AF65-F5344CB8AC3E}">
        <p14:creationId xmlns:p14="http://schemas.microsoft.com/office/powerpoint/2010/main" val="2075500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Extra Slides</a:t>
            </a:r>
          </a:p>
        </p:txBody>
      </p:sp>
    </p:spTree>
    <p:extLst>
      <p:ext uri="{BB962C8B-B14F-4D97-AF65-F5344CB8AC3E}">
        <p14:creationId xmlns:p14="http://schemas.microsoft.com/office/powerpoint/2010/main" val="3643801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EBDDF2-39EC-8F4B-BCAB-BAF404196294}"/>
              </a:ext>
            </a:extLst>
          </p:cNvPr>
          <p:cNvPicPr>
            <a:picLocks noChangeAspect="1"/>
          </p:cNvPicPr>
          <p:nvPr/>
        </p:nvPicPr>
        <p:blipFill rotWithShape="1">
          <a:blip r:embed="rId3">
            <a:extLst>
              <a:ext uri="{28A0092B-C50C-407E-A947-70E740481C1C}">
                <a14:useLocalDpi xmlns:a14="http://schemas.microsoft.com/office/drawing/2010/main" val="0"/>
              </a:ext>
            </a:extLst>
          </a:blip>
          <a:srcRect l="4631" t="6000" r="8104" b="44737"/>
          <a:stretch/>
        </p:blipFill>
        <p:spPr>
          <a:xfrm>
            <a:off x="767542" y="3571086"/>
            <a:ext cx="6882067" cy="2841889"/>
          </a:xfrm>
          <a:prstGeom prst="rect">
            <a:avLst/>
          </a:prstGeom>
        </p:spPr>
      </p:pic>
      <p:sp>
        <p:nvSpPr>
          <p:cNvPr id="2" name="Title 1">
            <a:extLst>
              <a:ext uri="{FF2B5EF4-FFF2-40B4-BE49-F238E27FC236}">
                <a16:creationId xmlns:a16="http://schemas.microsoft.com/office/drawing/2014/main" id="{B4457F24-839A-E345-8537-1BDDB91A3C16}"/>
              </a:ext>
            </a:extLst>
          </p:cNvPr>
          <p:cNvSpPr>
            <a:spLocks noGrp="1"/>
          </p:cNvSpPr>
          <p:nvPr>
            <p:ph type="title"/>
          </p:nvPr>
        </p:nvSpPr>
        <p:spPr/>
        <p:txBody>
          <a:bodyPr/>
          <a:lstStyle/>
          <a:p>
            <a:r>
              <a:rPr lang="en-US" dirty="0"/>
              <a:t>More Branch Rules</a:t>
            </a:r>
          </a:p>
        </p:txBody>
      </p:sp>
      <p:sp>
        <p:nvSpPr>
          <p:cNvPr id="3" name="Content Placeholder 2">
            <a:extLst>
              <a:ext uri="{FF2B5EF4-FFF2-40B4-BE49-F238E27FC236}">
                <a16:creationId xmlns:a16="http://schemas.microsoft.com/office/drawing/2014/main" id="{A0B98048-C00A-1042-BF9C-E198E805662D}"/>
              </a:ext>
            </a:extLst>
          </p:cNvPr>
          <p:cNvSpPr>
            <a:spLocks noGrp="1"/>
          </p:cNvSpPr>
          <p:nvPr>
            <p:ph idx="1"/>
          </p:nvPr>
        </p:nvSpPr>
        <p:spPr>
          <a:xfrm>
            <a:off x="365760" y="1031969"/>
            <a:ext cx="11369809" cy="4047778"/>
          </a:xfrm>
        </p:spPr>
        <p:txBody>
          <a:bodyPr/>
          <a:lstStyle/>
          <a:p>
            <a:pPr marL="0" indent="0">
              <a:buNone/>
            </a:pPr>
            <a:r>
              <a:rPr lang="en-US" dirty="0"/>
              <a:t>Is staged really necessary?</a:t>
            </a:r>
          </a:p>
          <a:p>
            <a:r>
              <a:rPr lang="en-US" dirty="0"/>
              <a:t>Contains only changes intended for master</a:t>
            </a:r>
          </a:p>
          <a:p>
            <a:r>
              <a:rPr lang="en-US" dirty="0"/>
              <a:t>No integration means cleaner branch</a:t>
            </a:r>
          </a:p>
          <a:p>
            <a:r>
              <a:rPr lang="en-US" dirty="0"/>
              <a:t>Allows for extra stage of testing with more tests</a:t>
            </a:r>
          </a:p>
          <a:p>
            <a:r>
              <a:rPr lang="en-US" dirty="0"/>
              <a:t>Extra buffer for protecting master branch</a:t>
            </a:r>
          </a:p>
          <a:p>
            <a:endParaRPr lang="en-US" dirty="0"/>
          </a:p>
          <a:p>
            <a:pPr marL="0" indent="0">
              <a:buNone/>
            </a:pPr>
            <a:endParaRPr lang="en-US" dirty="0"/>
          </a:p>
        </p:txBody>
      </p:sp>
    </p:spTree>
    <p:extLst>
      <p:ext uri="{BB962C8B-B14F-4D97-AF65-F5344CB8AC3E}">
        <p14:creationId xmlns:p14="http://schemas.microsoft.com/office/powerpoint/2010/main" val="945113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D9CEE-494A-9C4C-AC21-B00FD9E4F1EE}"/>
              </a:ext>
            </a:extLst>
          </p:cNvPr>
          <p:cNvSpPr>
            <a:spLocks noGrp="1"/>
          </p:cNvSpPr>
          <p:nvPr>
            <p:ph type="title"/>
          </p:nvPr>
        </p:nvSpPr>
        <p:spPr/>
        <p:txBody>
          <a:bodyPr/>
          <a:lstStyle/>
          <a:p>
            <a:r>
              <a:rPr lang="en-US" dirty="0"/>
              <a:t>Merge Conflicts</a:t>
            </a:r>
          </a:p>
        </p:txBody>
      </p:sp>
      <p:sp>
        <p:nvSpPr>
          <p:cNvPr id="3" name="Content Placeholder 2">
            <a:extLst>
              <a:ext uri="{FF2B5EF4-FFF2-40B4-BE49-F238E27FC236}">
                <a16:creationId xmlns:a16="http://schemas.microsoft.com/office/drawing/2014/main" id="{04270DAC-6460-9549-B81B-BA069D001E6D}"/>
              </a:ext>
            </a:extLst>
          </p:cNvPr>
          <p:cNvSpPr>
            <a:spLocks noGrp="1"/>
          </p:cNvSpPr>
          <p:nvPr>
            <p:ph idx="1"/>
          </p:nvPr>
        </p:nvSpPr>
        <p:spPr>
          <a:xfrm>
            <a:off x="365760" y="1027480"/>
            <a:ext cx="11369809" cy="2124777"/>
          </a:xfrm>
        </p:spPr>
        <p:txBody>
          <a:bodyPr/>
          <a:lstStyle/>
          <a:p>
            <a:pPr marL="0" indent="0">
              <a:buNone/>
            </a:pPr>
            <a:r>
              <a:rPr lang="en-US" dirty="0"/>
              <a:t>How are merge conflicts resolved in FLASH5 Workflow?</a:t>
            </a:r>
          </a:p>
          <a:p>
            <a:r>
              <a:rPr lang="en-US" dirty="0"/>
              <a:t>Merge conflict with master means merge conflict with staged and development</a:t>
            </a:r>
          </a:p>
          <a:p>
            <a:r>
              <a:rPr lang="en-US" dirty="0"/>
              <a:t>We want to avoid conflict resolution when merging into master</a:t>
            </a:r>
          </a:p>
          <a:p>
            <a:r>
              <a:rPr lang="en-US" dirty="0"/>
              <a:t>Directly on feature branch if resolution is there</a:t>
            </a:r>
          </a:p>
          <a:p>
            <a:r>
              <a:rPr lang="en-US" dirty="0"/>
              <a:t>One idea is to merge master into feature branch</a:t>
            </a:r>
          </a:p>
        </p:txBody>
      </p:sp>
      <p:pic>
        <p:nvPicPr>
          <p:cNvPr id="6" name="Picture 5">
            <a:extLst>
              <a:ext uri="{FF2B5EF4-FFF2-40B4-BE49-F238E27FC236}">
                <a16:creationId xmlns:a16="http://schemas.microsoft.com/office/drawing/2014/main" id="{ED8D357D-3871-034A-9DB6-087BA1F16495}"/>
              </a:ext>
            </a:extLst>
          </p:cNvPr>
          <p:cNvPicPr>
            <a:picLocks noChangeAspect="1"/>
          </p:cNvPicPr>
          <p:nvPr/>
        </p:nvPicPr>
        <p:blipFill rotWithShape="1">
          <a:blip r:embed="rId3">
            <a:extLst>
              <a:ext uri="{28A0092B-C50C-407E-A947-70E740481C1C}">
                <a14:useLocalDpi xmlns:a14="http://schemas.microsoft.com/office/drawing/2010/main" val="0"/>
              </a:ext>
            </a:extLst>
          </a:blip>
          <a:srcRect l="4648" t="7562" r="28682" b="45075"/>
          <a:stretch/>
        </p:blipFill>
        <p:spPr>
          <a:xfrm>
            <a:off x="3643952" y="3630478"/>
            <a:ext cx="4913194" cy="2553145"/>
          </a:xfrm>
          <a:prstGeom prst="rect">
            <a:avLst/>
          </a:prstGeom>
        </p:spPr>
      </p:pic>
    </p:spTree>
    <p:extLst>
      <p:ext uri="{BB962C8B-B14F-4D97-AF65-F5344CB8AC3E}">
        <p14:creationId xmlns:p14="http://schemas.microsoft.com/office/powerpoint/2010/main" val="775796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FD3E5-0DA5-B744-AFF0-36FE7B171249}"/>
              </a:ext>
            </a:extLst>
          </p:cNvPr>
          <p:cNvSpPr>
            <a:spLocks noGrp="1"/>
          </p:cNvSpPr>
          <p:nvPr>
            <p:ph type="title"/>
          </p:nvPr>
        </p:nvSpPr>
        <p:spPr/>
        <p:txBody>
          <a:bodyPr/>
          <a:lstStyle/>
          <a:p>
            <a:r>
              <a:rPr lang="en-US" dirty="0"/>
              <a:t>How do we determine what other tests are needed?</a:t>
            </a:r>
          </a:p>
        </p:txBody>
      </p:sp>
      <p:sp>
        <p:nvSpPr>
          <p:cNvPr id="3" name="Content Placeholder 2">
            <a:extLst>
              <a:ext uri="{FF2B5EF4-FFF2-40B4-BE49-F238E27FC236}">
                <a16:creationId xmlns:a16="http://schemas.microsoft.com/office/drawing/2014/main" id="{AA03EFB3-6B45-224E-A12C-AFC25CD8E249}"/>
              </a:ext>
            </a:extLst>
          </p:cNvPr>
          <p:cNvSpPr>
            <a:spLocks noGrp="1"/>
          </p:cNvSpPr>
          <p:nvPr>
            <p:ph idx="1"/>
          </p:nvPr>
        </p:nvSpPr>
        <p:spPr>
          <a:xfrm>
            <a:off x="365760" y="1381760"/>
            <a:ext cx="11369809" cy="4047778"/>
          </a:xfrm>
        </p:spPr>
        <p:txBody>
          <a:bodyPr/>
          <a:lstStyle/>
          <a:p>
            <a:pPr marL="0" indent="0" defTabSz="841247">
              <a:spcBef>
                <a:spcPts val="1200"/>
              </a:spcBef>
              <a:buNone/>
              <a:defRPr sz="2576"/>
            </a:pPr>
            <a:r>
              <a:rPr lang="en-US" dirty="0"/>
              <a:t>Code coverage tools</a:t>
            </a:r>
          </a:p>
          <a:p>
            <a:pPr marL="661294" lvl="1" indent="-342900" defTabSz="841247">
              <a:spcBef>
                <a:spcPts val="700"/>
              </a:spcBef>
              <a:buFont typeface="Arial"/>
              <a:buChar char="•"/>
              <a:defRPr sz="2116"/>
            </a:pPr>
            <a:r>
              <a:rPr lang="en-US" dirty="0"/>
              <a:t>Expose parts of the code that aren’t being tested</a:t>
            </a:r>
          </a:p>
          <a:p>
            <a:pPr marL="661294" lvl="1" indent="-342900" defTabSz="841247">
              <a:spcBef>
                <a:spcPts val="700"/>
              </a:spcBef>
              <a:buFont typeface="Arial"/>
              <a:buChar char="•"/>
              <a:defRPr sz="2116"/>
            </a:pPr>
            <a:r>
              <a:rPr lang="en-US" dirty="0" err="1"/>
              <a:t>gcov</a:t>
            </a:r>
            <a:endParaRPr lang="en-US" dirty="0"/>
          </a:p>
          <a:p>
            <a:pPr marL="972385" lvl="2" indent="-342900" defTabSz="841247">
              <a:spcBef>
                <a:spcPts val="700"/>
              </a:spcBef>
              <a:buFont typeface="Courier New"/>
              <a:buChar char="o"/>
              <a:defRPr sz="1840"/>
            </a:pPr>
            <a:r>
              <a:rPr lang="en-US" dirty="0"/>
              <a:t>standard utility with the GNU compiler collection suite</a:t>
            </a:r>
          </a:p>
          <a:p>
            <a:pPr marL="972385" lvl="2" indent="-342900" defTabSz="841247">
              <a:spcBef>
                <a:spcPts val="700"/>
              </a:spcBef>
              <a:buFont typeface="Courier New"/>
              <a:buChar char="o"/>
              <a:defRPr sz="1840"/>
            </a:pPr>
            <a:r>
              <a:rPr lang="en-US" dirty="0"/>
              <a:t>Compile/link with –coverage &amp; turn off optimization</a:t>
            </a:r>
          </a:p>
          <a:p>
            <a:pPr marL="972385" lvl="2" indent="-342900" defTabSz="841247">
              <a:spcBef>
                <a:spcPts val="700"/>
              </a:spcBef>
              <a:buFont typeface="Courier New"/>
              <a:buChar char="o"/>
              <a:defRPr sz="1840"/>
            </a:pPr>
            <a:r>
              <a:rPr lang="en-US" dirty="0"/>
              <a:t>counts the number of times each statement is executed</a:t>
            </a:r>
          </a:p>
          <a:p>
            <a:pPr marL="661294" lvl="1" indent="-342900" defTabSz="841247">
              <a:spcBef>
                <a:spcPts val="700"/>
              </a:spcBef>
              <a:buFont typeface="Arial"/>
              <a:buChar char="•"/>
              <a:defRPr sz="2116"/>
            </a:pPr>
            <a:r>
              <a:rPr lang="en-US" dirty="0" err="1"/>
              <a:t>lcov</a:t>
            </a:r>
            <a:endParaRPr lang="en-US" dirty="0"/>
          </a:p>
          <a:p>
            <a:pPr marL="972385" lvl="2" indent="-342900" defTabSz="841247">
              <a:spcBef>
                <a:spcPts val="700"/>
              </a:spcBef>
              <a:buFont typeface="Courier New"/>
              <a:buChar char="o"/>
              <a:defRPr sz="1840"/>
            </a:pPr>
            <a:r>
              <a:rPr lang="en-US" dirty="0"/>
              <a:t>a graphical front-end for </a:t>
            </a:r>
            <a:r>
              <a:rPr lang="en-US" dirty="0" err="1"/>
              <a:t>gcov</a:t>
            </a:r>
            <a:endParaRPr lang="en-US" dirty="0"/>
          </a:p>
          <a:p>
            <a:pPr marL="972385" lvl="2" indent="-342900" defTabSz="841247">
              <a:spcBef>
                <a:spcPts val="700"/>
              </a:spcBef>
              <a:buFont typeface="Courier New"/>
              <a:buChar char="o"/>
              <a:defRPr sz="1840"/>
            </a:pPr>
            <a:r>
              <a:rPr lang="en-US" dirty="0"/>
              <a:t>available at </a:t>
            </a:r>
            <a:r>
              <a:rPr lang="en-US" u="sng" dirty="0">
                <a:solidFill>
                  <a:srgbClr val="A03123"/>
                </a:solidFill>
                <a:uFill>
                  <a:solidFill>
                    <a:srgbClr val="A03123"/>
                  </a:solidFill>
                </a:uFill>
                <a:hlinkClick r:id="rId3"/>
              </a:rPr>
              <a:t>http://ltp.sourceforge.net/coverage/lcov.php</a:t>
            </a:r>
            <a:r>
              <a:rPr lang="en-US" dirty="0"/>
              <a:t> </a:t>
            </a:r>
          </a:p>
          <a:p>
            <a:pPr marL="661294" lvl="1" indent="-342900" defTabSz="841247">
              <a:spcBef>
                <a:spcPts val="700"/>
              </a:spcBef>
              <a:buFont typeface="Arial"/>
              <a:buChar char="•"/>
              <a:defRPr sz="2116"/>
            </a:pPr>
            <a:r>
              <a:rPr lang="en-US" dirty="0"/>
              <a:t>Hosted servers (</a:t>
            </a:r>
            <a:r>
              <a:rPr lang="en-US" i="1" dirty="0"/>
              <a:t>e.g.</a:t>
            </a:r>
            <a:r>
              <a:rPr lang="en-US" dirty="0"/>
              <a:t> coveralls, </a:t>
            </a:r>
            <a:r>
              <a:rPr lang="en-US" dirty="0" err="1"/>
              <a:t>codecov</a:t>
            </a:r>
            <a:r>
              <a:rPr lang="en-US" dirty="0"/>
              <a:t>)</a:t>
            </a:r>
          </a:p>
          <a:p>
            <a:pPr marL="981560" lvl="2" indent="-342900" defTabSz="841247">
              <a:spcBef>
                <a:spcPts val="700"/>
              </a:spcBef>
              <a:buFont typeface="Courier New"/>
              <a:buChar char="o"/>
              <a:defRPr sz="2116"/>
            </a:pPr>
            <a:r>
              <a:rPr lang="en-US" dirty="0"/>
              <a:t>graphical visualization of results</a:t>
            </a:r>
          </a:p>
          <a:p>
            <a:pPr marL="981560" lvl="2" indent="-342900" defTabSz="841247">
              <a:spcBef>
                <a:spcPts val="700"/>
              </a:spcBef>
              <a:buFont typeface="Courier New"/>
              <a:buChar char="o"/>
              <a:defRPr sz="2116"/>
            </a:pPr>
            <a:r>
              <a:rPr lang="en-US" dirty="0"/>
              <a:t>push results to server through continuous integration server</a:t>
            </a:r>
          </a:p>
          <a:p>
            <a:pPr marL="0" indent="0">
              <a:buNone/>
            </a:pPr>
            <a:endParaRPr lang="en-US" dirty="0"/>
          </a:p>
        </p:txBody>
      </p:sp>
    </p:spTree>
    <p:extLst>
      <p:ext uri="{BB962C8B-B14F-4D97-AF65-F5344CB8AC3E}">
        <p14:creationId xmlns:p14="http://schemas.microsoft.com/office/powerpoint/2010/main" val="1058584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Code Coverage Output</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509028" y="5649389"/>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u="sng" dirty="0">
                <a:solidFill>
                  <a:srgbClr val="A03123"/>
                </a:solidFill>
                <a:uFill>
                  <a:solidFill>
                    <a:srgbClr val="A03123"/>
                  </a:solidFill>
                </a:uFill>
                <a:hlinkClick r:id="rId3"/>
              </a:rPr>
              <a:t>https://github.com/jrdoneal/infrastructure</a:t>
            </a:r>
            <a:endParaRPr lang="en-US" sz="1488" u="sng" dirty="0">
              <a:solidFill>
                <a:srgbClr val="A03123"/>
              </a:solidFill>
              <a:uFill>
                <a:solidFill>
                  <a:srgbClr val="A03123"/>
                </a:solidFill>
              </a:uFill>
              <a:hlinkClick r:id="rId4"/>
            </a:endParaRP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5">
            <a:extLst/>
          </a:blip>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4058091" y="1085256"/>
            <a:ext cx="2272418"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Overall Analysis</a:t>
            </a:r>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425265"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Detailed Analysis</a:t>
            </a:r>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6">
            <a:extLst/>
          </a:blip>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401488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B1-2409-5F40-97B1-AE0C75373CCA}"/>
              </a:ext>
            </a:extLst>
          </p:cNvPr>
          <p:cNvSpPr>
            <a:spLocks noGrp="1"/>
          </p:cNvSpPr>
          <p:nvPr>
            <p:ph type="title"/>
          </p:nvPr>
        </p:nvSpPr>
        <p:spPr/>
        <p:txBody>
          <a:bodyPr/>
          <a:lstStyle/>
          <a:p>
            <a:r>
              <a:rPr lang="en-US" dirty="0"/>
              <a:t>Code Coverage is Popular</a:t>
            </a:r>
          </a:p>
        </p:txBody>
      </p:sp>
      <p:sp>
        <p:nvSpPr>
          <p:cNvPr id="3" name="Content Placeholder 2">
            <a:extLst>
              <a:ext uri="{FF2B5EF4-FFF2-40B4-BE49-F238E27FC236}">
                <a16:creationId xmlns:a16="http://schemas.microsoft.com/office/drawing/2014/main" id="{7B659C51-414F-5144-A3A5-E2F7EB5B64AE}"/>
              </a:ext>
            </a:extLst>
          </p:cNvPr>
          <p:cNvSpPr>
            <a:spLocks noGrp="1"/>
          </p:cNvSpPr>
          <p:nvPr>
            <p:ph idx="1"/>
          </p:nvPr>
        </p:nvSpPr>
        <p:spPr/>
        <p:txBody>
          <a:bodyPr/>
          <a:lstStyle/>
          <a:p>
            <a:r>
              <a:rPr lang="en-US" dirty="0" err="1"/>
              <a:t>gcov</a:t>
            </a:r>
            <a:r>
              <a:rPr lang="en-US" dirty="0"/>
              <a:t> also works for C and Fortran</a:t>
            </a:r>
          </a:p>
          <a:p>
            <a:r>
              <a:rPr lang="en-US" dirty="0"/>
              <a:t>Other tools exist for other languages</a:t>
            </a:r>
          </a:p>
          <a:p>
            <a:pPr lvl="1">
              <a:buFont typeface="Courier New"/>
              <a:buChar char="o"/>
              <a:defRPr sz="2300"/>
            </a:pPr>
            <a:r>
              <a:rPr lang="en-US" dirty="0" err="1"/>
              <a:t>JCov</a:t>
            </a:r>
            <a:r>
              <a:rPr lang="en-US" dirty="0"/>
              <a:t> for Java</a:t>
            </a:r>
          </a:p>
          <a:p>
            <a:pPr lvl="1">
              <a:buFont typeface="Courier New"/>
              <a:buChar char="o"/>
              <a:defRPr sz="2300"/>
            </a:pPr>
            <a:r>
              <a:rPr lang="en-US" dirty="0" err="1"/>
              <a:t>Coverage.py</a:t>
            </a:r>
            <a:r>
              <a:rPr lang="en-US" dirty="0"/>
              <a:t> for python</a:t>
            </a:r>
          </a:p>
          <a:p>
            <a:pPr lvl="1">
              <a:buFont typeface="Courier New"/>
              <a:buChar char="o"/>
              <a:defRPr sz="2300"/>
            </a:pPr>
            <a:r>
              <a:rPr lang="en-US" dirty="0" err="1"/>
              <a:t>Devel</a:t>
            </a:r>
            <a:r>
              <a:rPr lang="en-US" dirty="0"/>
              <a:t>::Cover for </a:t>
            </a:r>
            <a:r>
              <a:rPr lang="en-US" dirty="0" err="1"/>
              <a:t>perl</a:t>
            </a:r>
            <a:endParaRPr lang="en-US" dirty="0"/>
          </a:p>
          <a:p>
            <a:pPr lvl="1">
              <a:buFont typeface="Courier New"/>
              <a:buChar char="o"/>
              <a:defRPr sz="2300"/>
            </a:pPr>
            <a:r>
              <a:rPr lang="en-US" dirty="0"/>
              <a:t>profile for MATLAB</a:t>
            </a:r>
          </a:p>
          <a:p>
            <a:pPr lvl="1">
              <a:buFont typeface="Courier New"/>
              <a:buChar char="o"/>
              <a:defRPr sz="2300"/>
            </a:pPr>
            <a:r>
              <a:rPr lang="en-US" i="1" dirty="0"/>
              <a:t>etc</a:t>
            </a:r>
            <a:r>
              <a:rPr lang="en-US" dirty="0"/>
              <a:t>.</a:t>
            </a:r>
            <a:endParaRPr lang="en-US" i="1" dirty="0"/>
          </a:p>
          <a:p>
            <a:pPr marL="0" indent="0">
              <a:buNone/>
            </a:pPr>
            <a:endParaRPr lang="en-US" dirty="0"/>
          </a:p>
        </p:txBody>
      </p:sp>
    </p:spTree>
    <p:extLst>
      <p:ext uri="{BB962C8B-B14F-4D97-AF65-F5344CB8AC3E}">
        <p14:creationId xmlns:p14="http://schemas.microsoft.com/office/powerpoint/2010/main" val="2643558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2DE647-F5C0-4F2C-97DA-4F532D7B7578}"/>
              </a:ext>
            </a:extLst>
          </p:cNvPr>
          <p:cNvSpPr>
            <a:spLocks noGrp="1"/>
          </p:cNvSpPr>
          <p:nvPr>
            <p:ph type="title"/>
          </p:nvPr>
        </p:nvSpPr>
        <p:spPr/>
        <p:txBody>
          <a:bodyPr/>
          <a:lstStyle/>
          <a:p>
            <a:r>
              <a:rPr lang="en-US" dirty="0"/>
              <a:t>Special Notes for Morpheus Tutorial</a:t>
            </a:r>
          </a:p>
        </p:txBody>
      </p:sp>
      <p:sp>
        <p:nvSpPr>
          <p:cNvPr id="8" name="Content Placeholder 7">
            <a:extLst>
              <a:ext uri="{FF2B5EF4-FFF2-40B4-BE49-F238E27FC236}">
                <a16:creationId xmlns:a16="http://schemas.microsoft.com/office/drawing/2014/main" id="{86782541-7948-47ED-8B07-67749268AA04}"/>
              </a:ext>
            </a:extLst>
          </p:cNvPr>
          <p:cNvSpPr>
            <a:spLocks noGrp="1"/>
          </p:cNvSpPr>
          <p:nvPr>
            <p:ph idx="1"/>
          </p:nvPr>
        </p:nvSpPr>
        <p:spPr/>
        <p:txBody>
          <a:bodyPr/>
          <a:lstStyle/>
          <a:p>
            <a:r>
              <a:rPr lang="en-US" dirty="0"/>
              <a:t>A code coverage and testing tutorial can be found at the Morpheus repository </a:t>
            </a:r>
            <a:r>
              <a:rPr lang="en-US" dirty="0" err="1"/>
              <a:t>doxygen</a:t>
            </a:r>
            <a:r>
              <a:rPr lang="en-US" dirty="0"/>
              <a:t> pages</a:t>
            </a:r>
          </a:p>
          <a:p>
            <a:pPr lvl="1"/>
            <a:r>
              <a:rPr lang="en-US" dirty="0">
                <a:hlinkClick r:id="rId2"/>
              </a:rPr>
              <a:t>https://amklinv.github.io/morpheus/index.html</a:t>
            </a:r>
            <a:endParaRPr lang="en-US" dirty="0"/>
          </a:p>
          <a:p>
            <a:r>
              <a:rPr lang="en-US" b="1" dirty="0"/>
              <a:t>STEP 1</a:t>
            </a:r>
            <a:r>
              <a:rPr lang="en-US" dirty="0"/>
              <a:t>: These exercises must be run on your own local machine or on a remote machine that you have access to.</a:t>
            </a:r>
          </a:p>
          <a:p>
            <a:r>
              <a:rPr lang="en-US" dirty="0"/>
              <a:t>If you cannot generate your own </a:t>
            </a:r>
            <a:r>
              <a:rPr lang="en-US" dirty="0" err="1"/>
              <a:t>gcov</a:t>
            </a:r>
            <a:r>
              <a:rPr lang="en-US" dirty="0"/>
              <a:t> output, the associated </a:t>
            </a:r>
            <a:r>
              <a:rPr lang="en-US" dirty="0" err="1"/>
              <a:t>lcov</a:t>
            </a:r>
            <a:r>
              <a:rPr lang="en-US" dirty="0"/>
              <a:t> output is online</a:t>
            </a:r>
          </a:p>
          <a:p>
            <a:pPr lvl="1"/>
            <a:r>
              <a:rPr lang="en-US" dirty="0">
                <a:hlinkClick r:id="rId3"/>
              </a:rPr>
              <a:t>https://amklinv.github.io/morpheus/lcovFiles/index.html</a:t>
            </a:r>
            <a:endParaRPr lang="en-US" dirty="0"/>
          </a:p>
        </p:txBody>
      </p:sp>
    </p:spTree>
    <p:extLst>
      <p:ext uri="{BB962C8B-B14F-4D97-AF65-F5344CB8AC3E}">
        <p14:creationId xmlns:p14="http://schemas.microsoft.com/office/powerpoint/2010/main" val="1870980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DDF4-1E58-8D44-8D23-D293CCA5DA70}"/>
              </a:ext>
            </a:extLst>
          </p:cNvPr>
          <p:cNvSpPr>
            <a:spLocks noGrp="1"/>
          </p:cNvSpPr>
          <p:nvPr>
            <p:ph type="title"/>
          </p:nvPr>
        </p:nvSpPr>
        <p:spPr/>
        <p:txBody>
          <a:bodyPr/>
          <a:lstStyle/>
          <a:p>
            <a:r>
              <a:rPr lang="en-US" dirty="0"/>
              <a:t>Distributed Version Control System (DVCS)</a:t>
            </a:r>
          </a:p>
        </p:txBody>
      </p:sp>
      <p:sp>
        <p:nvSpPr>
          <p:cNvPr id="3" name="Content Placeholder 2">
            <a:extLst>
              <a:ext uri="{FF2B5EF4-FFF2-40B4-BE49-F238E27FC236}">
                <a16:creationId xmlns:a16="http://schemas.microsoft.com/office/drawing/2014/main" id="{EB69C450-DC1F-B74E-A7E5-C993E9679B4D}"/>
              </a:ext>
            </a:extLst>
          </p:cNvPr>
          <p:cNvSpPr>
            <a:spLocks noGrp="1"/>
          </p:cNvSpPr>
          <p:nvPr>
            <p:ph idx="1"/>
          </p:nvPr>
        </p:nvSpPr>
        <p:spPr>
          <a:xfrm>
            <a:off x="365760" y="1737360"/>
            <a:ext cx="6997565" cy="4047778"/>
          </a:xfrm>
        </p:spPr>
        <p:txBody>
          <a:bodyPr/>
          <a:lstStyle/>
          <a:p>
            <a:pPr marL="0" indent="0">
              <a:buNone/>
            </a:pPr>
            <a:r>
              <a:rPr lang="en-US" dirty="0"/>
              <a:t>Two developers collaborating </a:t>
            </a:r>
            <a:r>
              <a:rPr lang="en-US" i="1" dirty="0"/>
              <a:t>via</a:t>
            </a:r>
            <a:r>
              <a:rPr lang="en-US" dirty="0"/>
              <a:t> Git</a:t>
            </a:r>
          </a:p>
          <a:p>
            <a:r>
              <a:rPr lang="en-US" dirty="0"/>
              <a:t>Local copies of master branch synched to origin</a:t>
            </a:r>
          </a:p>
          <a:p>
            <a:r>
              <a:rPr lang="en-US" dirty="0"/>
              <a:t>Each develops on </a:t>
            </a:r>
            <a:r>
              <a:rPr lang="en-US" b="1" dirty="0"/>
              <a:t>local</a:t>
            </a:r>
            <a:r>
              <a:rPr lang="en-US" dirty="0"/>
              <a:t> copy of master branch</a:t>
            </a:r>
          </a:p>
          <a:p>
            <a:r>
              <a:rPr lang="en-US" dirty="0"/>
              <a:t>All copies of master immediately diverge</a:t>
            </a:r>
          </a:p>
          <a:p>
            <a:r>
              <a:rPr lang="en-US" dirty="0"/>
              <a:t>How to </a:t>
            </a:r>
            <a:r>
              <a:rPr lang="en-US" b="1" dirty="0"/>
              <a:t>integrate</a:t>
            </a:r>
            <a:r>
              <a:rPr lang="en-US" dirty="0"/>
              <a:t> work on origin?</a:t>
            </a:r>
          </a:p>
          <a:p>
            <a:pPr marL="0" indent="0">
              <a:buNone/>
            </a:pPr>
            <a:endParaRPr lang="en-US" dirty="0"/>
          </a:p>
        </p:txBody>
      </p:sp>
      <p:pic>
        <p:nvPicPr>
          <p:cNvPr id="4" name="Picture 3">
            <a:extLst>
              <a:ext uri="{FF2B5EF4-FFF2-40B4-BE49-F238E27FC236}">
                <a16:creationId xmlns:a16="http://schemas.microsoft.com/office/drawing/2014/main" id="{E17D94F3-02B2-A74C-8E1C-CAED796A5960}"/>
              </a:ext>
            </a:extLst>
          </p:cNvPr>
          <p:cNvPicPr>
            <a:picLocks noChangeAspect="1"/>
          </p:cNvPicPr>
          <p:nvPr/>
        </p:nvPicPr>
        <p:blipFill rotWithShape="1">
          <a:blip r:embed="rId3">
            <a:extLst>
              <a:ext uri="{28A0092B-C50C-407E-A947-70E740481C1C}">
                <a14:useLocalDpi xmlns:a14="http://schemas.microsoft.com/office/drawing/2010/main" val="0"/>
              </a:ext>
            </a:extLst>
          </a:blip>
          <a:srcRect r="58627" b="27242"/>
          <a:stretch/>
        </p:blipFill>
        <p:spPr>
          <a:xfrm>
            <a:off x="7543800" y="914400"/>
            <a:ext cx="3909636" cy="5029200"/>
          </a:xfrm>
          <a:prstGeom prst="rect">
            <a:avLst/>
          </a:prstGeom>
        </p:spPr>
      </p:pic>
    </p:spTree>
    <p:extLst>
      <p:ext uri="{BB962C8B-B14F-4D97-AF65-F5344CB8AC3E}">
        <p14:creationId xmlns:p14="http://schemas.microsoft.com/office/powerpoint/2010/main" val="931295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990A1-432A-7741-B41C-776CBB049796}"/>
              </a:ext>
            </a:extLst>
          </p:cNvPr>
          <p:cNvSpPr>
            <a:spLocks noGrp="1"/>
          </p:cNvSpPr>
          <p:nvPr>
            <p:ph type="title"/>
          </p:nvPr>
        </p:nvSpPr>
        <p:spPr/>
        <p:txBody>
          <a:bodyPr/>
          <a:lstStyle/>
          <a:p>
            <a:r>
              <a:rPr lang="en-US" dirty="0"/>
              <a:t>DVCS Race Condition</a:t>
            </a:r>
          </a:p>
        </p:txBody>
      </p:sp>
      <p:sp>
        <p:nvSpPr>
          <p:cNvPr id="3" name="Content Placeholder 2">
            <a:extLst>
              <a:ext uri="{FF2B5EF4-FFF2-40B4-BE49-F238E27FC236}">
                <a16:creationId xmlns:a16="http://schemas.microsoft.com/office/drawing/2014/main" id="{B58B0DDE-BC4A-F24F-AE80-9FBCABCB7CCF}"/>
              </a:ext>
            </a:extLst>
          </p:cNvPr>
          <p:cNvSpPr>
            <a:spLocks noGrp="1"/>
          </p:cNvSpPr>
          <p:nvPr>
            <p:ph idx="1"/>
          </p:nvPr>
        </p:nvSpPr>
        <p:spPr>
          <a:xfrm>
            <a:off x="365761" y="1737360"/>
            <a:ext cx="6319519" cy="4047778"/>
          </a:xfrm>
        </p:spPr>
        <p:txBody>
          <a:bodyPr/>
          <a:lstStyle/>
          <a:p>
            <a:pPr marL="0" indent="0">
              <a:buNone/>
            </a:pPr>
            <a:r>
              <a:rPr lang="en-US" dirty="0"/>
              <a:t>Integration of independent work occurs when local repos interact with remote repo</a:t>
            </a:r>
          </a:p>
          <a:p>
            <a:r>
              <a:rPr lang="en-US" dirty="0"/>
              <a:t>Alice pushes her local commits to remote repo first</a:t>
            </a:r>
          </a:p>
          <a:p>
            <a:r>
              <a:rPr lang="en-US" dirty="0"/>
              <a:t>No integration conflicts</a:t>
            </a:r>
          </a:p>
          <a:p>
            <a:r>
              <a:rPr lang="en-US" dirty="0"/>
              <a:t>No risk</a:t>
            </a:r>
          </a:p>
          <a:p>
            <a:r>
              <a:rPr lang="en-US" dirty="0"/>
              <a:t>Alice’s local repo identical to remote repo</a:t>
            </a:r>
          </a:p>
          <a:p>
            <a:pPr marL="0" indent="0">
              <a:buNone/>
            </a:pPr>
            <a:endParaRPr lang="en-US" dirty="0"/>
          </a:p>
        </p:txBody>
      </p:sp>
      <p:pic>
        <p:nvPicPr>
          <p:cNvPr id="4" name="Picture 3">
            <a:extLst>
              <a:ext uri="{FF2B5EF4-FFF2-40B4-BE49-F238E27FC236}">
                <a16:creationId xmlns:a16="http://schemas.microsoft.com/office/drawing/2014/main" id="{D87998E9-824F-8E41-8605-B5DB07FCF577}"/>
              </a:ext>
            </a:extLst>
          </p:cNvPr>
          <p:cNvPicPr>
            <a:picLocks noChangeAspect="1"/>
          </p:cNvPicPr>
          <p:nvPr/>
        </p:nvPicPr>
        <p:blipFill rotWithShape="1">
          <a:blip r:embed="rId3">
            <a:extLst>
              <a:ext uri="{28A0092B-C50C-407E-A947-70E740481C1C}">
                <a14:useLocalDpi xmlns:a14="http://schemas.microsoft.com/office/drawing/2010/main" val="0"/>
              </a:ext>
            </a:extLst>
          </a:blip>
          <a:srcRect r="58120" b="26243"/>
          <a:stretch/>
        </p:blipFill>
        <p:spPr>
          <a:xfrm>
            <a:off x="7543800" y="914400"/>
            <a:ext cx="3953546" cy="5093208"/>
          </a:xfrm>
          <a:prstGeom prst="rect">
            <a:avLst/>
          </a:prstGeom>
        </p:spPr>
      </p:pic>
    </p:spTree>
    <p:extLst>
      <p:ext uri="{BB962C8B-B14F-4D97-AF65-F5344CB8AC3E}">
        <p14:creationId xmlns:p14="http://schemas.microsoft.com/office/powerpoint/2010/main" val="1714567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61171-BBBB-ED44-AE22-449B97958B8B}"/>
              </a:ext>
            </a:extLst>
          </p:cNvPr>
          <p:cNvSpPr>
            <a:spLocks noGrp="1"/>
          </p:cNvSpPr>
          <p:nvPr>
            <p:ph type="title"/>
          </p:nvPr>
        </p:nvSpPr>
        <p:spPr/>
        <p:txBody>
          <a:bodyPr/>
          <a:lstStyle/>
          <a:p>
            <a:r>
              <a:rPr lang="en-US" dirty="0"/>
              <a:t>Integration Conflicts Happen</a:t>
            </a:r>
          </a:p>
        </p:txBody>
      </p:sp>
      <p:sp>
        <p:nvSpPr>
          <p:cNvPr id="3" name="Content Placeholder 2">
            <a:extLst>
              <a:ext uri="{FF2B5EF4-FFF2-40B4-BE49-F238E27FC236}">
                <a16:creationId xmlns:a16="http://schemas.microsoft.com/office/drawing/2014/main" id="{C4C5F406-A913-A641-9D82-6FA6FB20B8A3}"/>
              </a:ext>
            </a:extLst>
          </p:cNvPr>
          <p:cNvSpPr>
            <a:spLocks noGrp="1"/>
          </p:cNvSpPr>
          <p:nvPr>
            <p:ph idx="1"/>
          </p:nvPr>
        </p:nvSpPr>
        <p:spPr>
          <a:xfrm>
            <a:off x="365761" y="1168947"/>
            <a:ext cx="6974154" cy="3230058"/>
          </a:xfrm>
        </p:spPr>
        <p:txBody>
          <a:bodyPr/>
          <a:lstStyle/>
          <a:p>
            <a:pPr marL="0" indent="0">
              <a:buNone/>
            </a:pPr>
            <a:r>
              <a:rPr lang="en-US" dirty="0"/>
              <a:t>Bob’s push to remote repo is rejected</a:t>
            </a:r>
          </a:p>
          <a:p>
            <a:r>
              <a:rPr lang="en-US" dirty="0"/>
              <a:t>Alice updated code in commit D</a:t>
            </a:r>
          </a:p>
          <a:p>
            <a:r>
              <a:rPr lang="en-US" dirty="0"/>
              <a:t>Bob updated same code in commit E</a:t>
            </a:r>
          </a:p>
          <a:p>
            <a:r>
              <a:rPr lang="en-US" dirty="0"/>
              <a:t>Alice and Bob need to study conflict and decide on resolution at pull (time-consuming)</a:t>
            </a:r>
          </a:p>
          <a:p>
            <a:r>
              <a:rPr lang="en-US" dirty="0"/>
              <a:t>Possibility of introducing bug on master branch (risky)</a:t>
            </a:r>
          </a:p>
          <a:p>
            <a:pPr marL="0" indent="0">
              <a:buNone/>
            </a:pPr>
            <a:endParaRPr lang="en-US" dirty="0"/>
          </a:p>
        </p:txBody>
      </p:sp>
      <p:pic>
        <p:nvPicPr>
          <p:cNvPr id="4" name="Picture 3">
            <a:extLst>
              <a:ext uri="{FF2B5EF4-FFF2-40B4-BE49-F238E27FC236}">
                <a16:creationId xmlns:a16="http://schemas.microsoft.com/office/drawing/2014/main" id="{D5E94AF6-62EE-A344-99D9-F689349F75DE}"/>
              </a:ext>
            </a:extLst>
          </p:cNvPr>
          <p:cNvPicPr>
            <a:picLocks noChangeAspect="1"/>
          </p:cNvPicPr>
          <p:nvPr/>
        </p:nvPicPr>
        <p:blipFill rotWithShape="1">
          <a:blip r:embed="rId3">
            <a:extLst>
              <a:ext uri="{28A0092B-C50C-407E-A947-70E740481C1C}">
                <a14:useLocalDpi xmlns:a14="http://schemas.microsoft.com/office/drawing/2010/main" val="0"/>
              </a:ext>
            </a:extLst>
          </a:blip>
          <a:srcRect r="58599" b="53527"/>
          <a:stretch/>
        </p:blipFill>
        <p:spPr>
          <a:xfrm>
            <a:off x="7543801" y="914400"/>
            <a:ext cx="3897751" cy="3200400"/>
          </a:xfrm>
          <a:prstGeom prst="rect">
            <a:avLst/>
          </a:prstGeom>
        </p:spPr>
      </p:pic>
      <p:grpSp>
        <p:nvGrpSpPr>
          <p:cNvPr id="5" name="Group 4">
            <a:extLst>
              <a:ext uri="{FF2B5EF4-FFF2-40B4-BE49-F238E27FC236}">
                <a16:creationId xmlns:a16="http://schemas.microsoft.com/office/drawing/2014/main" id="{0AA645ED-BDBB-224C-A76B-38A93CDA5653}"/>
              </a:ext>
            </a:extLst>
          </p:cNvPr>
          <p:cNvGrpSpPr/>
          <p:nvPr/>
        </p:nvGrpSpPr>
        <p:grpSpPr>
          <a:xfrm>
            <a:off x="721085" y="4367315"/>
            <a:ext cx="2961518" cy="1342853"/>
            <a:chOff x="721085" y="5022227"/>
            <a:chExt cx="2961518" cy="1342853"/>
          </a:xfrm>
        </p:grpSpPr>
        <p:pic>
          <p:nvPicPr>
            <p:cNvPr id="6" name="Picture 5">
              <a:extLst>
                <a:ext uri="{FF2B5EF4-FFF2-40B4-BE49-F238E27FC236}">
                  <a16:creationId xmlns:a16="http://schemas.microsoft.com/office/drawing/2014/main" id="{DEBC48CB-D50E-C146-BDD1-2D9AD4131A3B}"/>
                </a:ext>
              </a:extLst>
            </p:cNvPr>
            <p:cNvPicPr>
              <a:picLocks noChangeAspect="1"/>
            </p:cNvPicPr>
            <p:nvPr/>
          </p:nvPicPr>
          <p:blipFill>
            <a:blip r:embed="rId4"/>
            <a:stretch>
              <a:fillRect/>
            </a:stretch>
          </p:blipFill>
          <p:spPr>
            <a:xfrm>
              <a:off x="794147" y="5391559"/>
              <a:ext cx="2888456" cy="920341"/>
            </a:xfrm>
            <a:prstGeom prst="rect">
              <a:avLst/>
            </a:prstGeom>
          </p:spPr>
        </p:pic>
        <p:sp>
          <p:nvSpPr>
            <p:cNvPr id="7" name="TextBox 6">
              <a:extLst>
                <a:ext uri="{FF2B5EF4-FFF2-40B4-BE49-F238E27FC236}">
                  <a16:creationId xmlns:a16="http://schemas.microsoft.com/office/drawing/2014/main" id="{42815152-474D-C147-B7B8-559C4933C447}"/>
                </a:ext>
              </a:extLst>
            </p:cNvPr>
            <p:cNvSpPr txBox="1"/>
            <p:nvPr/>
          </p:nvSpPr>
          <p:spPr>
            <a:xfrm>
              <a:off x="721085" y="5022227"/>
              <a:ext cx="2177327" cy="369332"/>
            </a:xfrm>
            <a:prstGeom prst="rect">
              <a:avLst/>
            </a:prstGeom>
            <a:noFill/>
          </p:spPr>
          <p:txBody>
            <a:bodyPr wrap="none" rtlCol="0">
              <a:spAutoFit/>
            </a:bodyPr>
            <a:lstStyle/>
            <a:p>
              <a:r>
                <a:rPr lang="en-US" dirty="0" err="1"/>
                <a:t>loops.cpp</a:t>
              </a:r>
              <a:r>
                <a:rPr lang="en-US" dirty="0"/>
                <a:t> (commit C)</a:t>
              </a:r>
            </a:p>
          </p:txBody>
        </p:sp>
        <p:sp>
          <p:nvSpPr>
            <p:cNvPr id="8" name="Rectangle 7">
              <a:extLst>
                <a:ext uri="{FF2B5EF4-FFF2-40B4-BE49-F238E27FC236}">
                  <a16:creationId xmlns:a16="http://schemas.microsoft.com/office/drawing/2014/main" id="{2AE6ABF1-537D-E74F-8EB8-EB4BCF8FC6EC}"/>
                </a:ext>
              </a:extLst>
            </p:cNvPr>
            <p:cNvSpPr/>
            <p:nvPr/>
          </p:nvSpPr>
          <p:spPr>
            <a:xfrm>
              <a:off x="774027" y="5340951"/>
              <a:ext cx="2908576" cy="10241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9D46E764-609E-364E-A73D-63941026873F}"/>
              </a:ext>
            </a:extLst>
          </p:cNvPr>
          <p:cNvGrpSpPr/>
          <p:nvPr/>
        </p:nvGrpSpPr>
        <p:grpSpPr>
          <a:xfrm>
            <a:off x="4381601" y="4367315"/>
            <a:ext cx="2961518" cy="1507161"/>
            <a:chOff x="4588770" y="5022227"/>
            <a:chExt cx="2961518" cy="1507161"/>
          </a:xfrm>
        </p:grpSpPr>
        <p:pic>
          <p:nvPicPr>
            <p:cNvPr id="10" name="Picture 9">
              <a:extLst>
                <a:ext uri="{FF2B5EF4-FFF2-40B4-BE49-F238E27FC236}">
                  <a16:creationId xmlns:a16="http://schemas.microsoft.com/office/drawing/2014/main" id="{61E95829-1607-6048-931F-B85794D2C1C6}"/>
                </a:ext>
              </a:extLst>
            </p:cNvPr>
            <p:cNvPicPr>
              <a:picLocks noChangeAspect="1"/>
            </p:cNvPicPr>
            <p:nvPr/>
          </p:nvPicPr>
          <p:blipFill>
            <a:blip r:embed="rId5"/>
            <a:stretch>
              <a:fillRect/>
            </a:stretch>
          </p:blipFill>
          <p:spPr>
            <a:xfrm>
              <a:off x="4736307" y="5391559"/>
              <a:ext cx="2017852" cy="1062027"/>
            </a:xfrm>
            <a:prstGeom prst="rect">
              <a:avLst/>
            </a:prstGeom>
          </p:spPr>
        </p:pic>
        <p:sp>
          <p:nvSpPr>
            <p:cNvPr id="11" name="Rectangle 10">
              <a:extLst>
                <a:ext uri="{FF2B5EF4-FFF2-40B4-BE49-F238E27FC236}">
                  <a16:creationId xmlns:a16="http://schemas.microsoft.com/office/drawing/2014/main" id="{EF5481E2-F337-ED4C-8724-DC17DDC5247F}"/>
                </a:ext>
              </a:extLst>
            </p:cNvPr>
            <p:cNvSpPr/>
            <p:nvPr/>
          </p:nvSpPr>
          <p:spPr>
            <a:xfrm>
              <a:off x="4641712" y="5339664"/>
              <a:ext cx="2908576" cy="11897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3302725-B3AB-2144-AE0F-1155304E7607}"/>
                </a:ext>
              </a:extLst>
            </p:cNvPr>
            <p:cNvSpPr txBox="1"/>
            <p:nvPr/>
          </p:nvSpPr>
          <p:spPr>
            <a:xfrm>
              <a:off x="4588770" y="5022227"/>
              <a:ext cx="2196563" cy="369332"/>
            </a:xfrm>
            <a:prstGeom prst="rect">
              <a:avLst/>
            </a:prstGeom>
            <a:noFill/>
          </p:spPr>
          <p:txBody>
            <a:bodyPr wrap="none" rtlCol="0">
              <a:spAutoFit/>
            </a:bodyPr>
            <a:lstStyle/>
            <a:p>
              <a:r>
                <a:rPr lang="en-US" dirty="0" err="1"/>
                <a:t>loops.cpp</a:t>
              </a:r>
              <a:r>
                <a:rPr lang="en-US" dirty="0"/>
                <a:t> (commit D)</a:t>
              </a:r>
            </a:p>
          </p:txBody>
        </p:sp>
      </p:grpSp>
      <p:grpSp>
        <p:nvGrpSpPr>
          <p:cNvPr id="13" name="Group 12">
            <a:extLst>
              <a:ext uri="{FF2B5EF4-FFF2-40B4-BE49-F238E27FC236}">
                <a16:creationId xmlns:a16="http://schemas.microsoft.com/office/drawing/2014/main" id="{779799D0-7075-2148-A8D4-76292E00652B}"/>
              </a:ext>
            </a:extLst>
          </p:cNvPr>
          <p:cNvGrpSpPr/>
          <p:nvPr/>
        </p:nvGrpSpPr>
        <p:grpSpPr>
          <a:xfrm>
            <a:off x="8034112" y="4367315"/>
            <a:ext cx="2918982" cy="1507161"/>
            <a:chOff x="8034112" y="5022227"/>
            <a:chExt cx="2918982" cy="1507161"/>
          </a:xfrm>
        </p:grpSpPr>
        <p:pic>
          <p:nvPicPr>
            <p:cNvPr id="14" name="Picture 13">
              <a:extLst>
                <a:ext uri="{FF2B5EF4-FFF2-40B4-BE49-F238E27FC236}">
                  <a16:creationId xmlns:a16="http://schemas.microsoft.com/office/drawing/2014/main" id="{F71EB93B-DC54-B047-AD53-CE949F8E5553}"/>
                </a:ext>
              </a:extLst>
            </p:cNvPr>
            <p:cNvPicPr>
              <a:picLocks noChangeAspect="1"/>
            </p:cNvPicPr>
            <p:nvPr/>
          </p:nvPicPr>
          <p:blipFill>
            <a:blip r:embed="rId6"/>
            <a:stretch>
              <a:fillRect/>
            </a:stretch>
          </p:blipFill>
          <p:spPr>
            <a:xfrm>
              <a:off x="8101011" y="5391559"/>
              <a:ext cx="2243139" cy="1027502"/>
            </a:xfrm>
            <a:prstGeom prst="rect">
              <a:avLst/>
            </a:prstGeom>
          </p:spPr>
        </p:pic>
        <p:sp>
          <p:nvSpPr>
            <p:cNvPr id="15" name="Rectangle 14">
              <a:extLst>
                <a:ext uri="{FF2B5EF4-FFF2-40B4-BE49-F238E27FC236}">
                  <a16:creationId xmlns:a16="http://schemas.microsoft.com/office/drawing/2014/main" id="{3FB59469-0BA4-3544-91A9-1594E3E918FF}"/>
                </a:ext>
              </a:extLst>
            </p:cNvPr>
            <p:cNvSpPr/>
            <p:nvPr/>
          </p:nvSpPr>
          <p:spPr>
            <a:xfrm>
              <a:off x="8044518" y="5339664"/>
              <a:ext cx="2908576" cy="11897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CCE632D-AA4F-A644-A957-A056FBF38D02}"/>
                </a:ext>
              </a:extLst>
            </p:cNvPr>
            <p:cNvSpPr txBox="1"/>
            <p:nvPr/>
          </p:nvSpPr>
          <p:spPr>
            <a:xfrm>
              <a:off x="8034112" y="5022227"/>
              <a:ext cx="2166106" cy="369332"/>
            </a:xfrm>
            <a:prstGeom prst="rect">
              <a:avLst/>
            </a:prstGeom>
            <a:noFill/>
          </p:spPr>
          <p:txBody>
            <a:bodyPr wrap="none" rtlCol="0">
              <a:spAutoFit/>
            </a:bodyPr>
            <a:lstStyle/>
            <a:p>
              <a:r>
                <a:rPr lang="en-US" dirty="0" err="1"/>
                <a:t>loops.cpp</a:t>
              </a:r>
              <a:r>
                <a:rPr lang="en-US" dirty="0"/>
                <a:t> (commit E)</a:t>
              </a:r>
            </a:p>
          </p:txBody>
        </p:sp>
      </p:grpSp>
    </p:spTree>
    <p:extLst>
      <p:ext uri="{BB962C8B-B14F-4D97-AF65-F5344CB8AC3E}">
        <p14:creationId xmlns:p14="http://schemas.microsoft.com/office/powerpoint/2010/main" val="3279631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Our 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365760" y="1267798"/>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r>
              <a:rPr lang="en-US" dirty="0"/>
              <a:t>What if team members works on different parts of the code?</a:t>
            </a:r>
          </a:p>
          <a:p>
            <a:r>
              <a:rPr lang="en-US" dirty="0"/>
              <a:t>Working directly on master</a:t>
            </a:r>
          </a:p>
          <a:p>
            <a:pPr marL="0" indent="0">
              <a:buNone/>
            </a:pPr>
            <a:endParaRPr lang="en-US" dirty="0"/>
          </a:p>
        </p:txBody>
      </p:sp>
    </p:spTree>
    <p:extLst>
      <p:ext uri="{BB962C8B-B14F-4D97-AF65-F5344CB8AC3E}">
        <p14:creationId xmlns:p14="http://schemas.microsoft.com/office/powerpoint/2010/main" val="788690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2371</TotalTime>
  <Words>4815</Words>
  <Application>Microsoft Office PowerPoint</Application>
  <PresentationFormat>Custom</PresentationFormat>
  <Paragraphs>482</Paragraphs>
  <Slides>48</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Arial Black</vt:lpstr>
      <vt:lpstr>Calibri</vt:lpstr>
      <vt:lpstr>Courier New</vt:lpstr>
      <vt:lpstr>Presentations (Wide Screen)</vt:lpstr>
      <vt:lpstr>Git Workflows &amp; Continuous Integration</vt:lpstr>
      <vt:lpstr>License, citation, and acknowledgments  </vt:lpstr>
      <vt:lpstr>Git Workflows</vt:lpstr>
      <vt:lpstr>Goals</vt:lpstr>
      <vt:lpstr>Distributed Version Control System (DVCS)</vt:lpstr>
      <vt:lpstr>DVCS Race Condition</vt:lpstr>
      <vt:lpstr>Integration Conflicts Happen</vt:lpstr>
      <vt:lpstr>Our First Workflow</vt:lpstr>
      <vt:lpstr>Branches</vt:lpstr>
      <vt:lpstr>Control Branch Complexity</vt:lpstr>
      <vt:lpstr>Feature Branches</vt:lpstr>
      <vt:lpstr>Feature Branch Divergence</vt:lpstr>
      <vt:lpstr>Feature Race Condition</vt:lpstr>
      <vt:lpstr>Feature Branches Summary</vt:lpstr>
      <vt:lpstr>More Branches</vt:lpstr>
      <vt:lpstr>Current FLASH5 Workflow</vt:lpstr>
      <vt:lpstr>Branch Rules</vt:lpstr>
      <vt:lpstr>Git Flow</vt:lpstr>
      <vt:lpstr>GitHub Flow</vt:lpstr>
      <vt:lpstr>GitLab Flow</vt:lpstr>
      <vt:lpstr>Things to Think About When Choosing a Git Workflow</vt:lpstr>
      <vt:lpstr>Continuous Integration</vt:lpstr>
      <vt:lpstr>The Short &amp; Sweet of Continuous Integration</vt:lpstr>
      <vt:lpstr>Work Decomposition</vt:lpstr>
      <vt:lpstr>Error Detection</vt:lpstr>
      <vt:lpstr>Test Servers</vt:lpstr>
      <vt:lpstr>Cloud-based Test Servers</vt:lpstr>
      <vt:lpstr>Continuous integration (CI)</vt:lpstr>
      <vt:lpstr>CI Hello World</vt:lpstr>
      <vt:lpstr>Agenda</vt:lpstr>
      <vt:lpstr>Additional Software-Related Events at ISC 2019</vt:lpstr>
      <vt:lpstr>CI Hello World – Backup Slides</vt:lpstr>
      <vt:lpstr>GitHub Repository Page</vt:lpstr>
      <vt:lpstr>Travis CI Configuration File</vt:lpstr>
      <vt:lpstr>The Script Phase</vt:lpstr>
      <vt:lpstr>Connecting GitHub &amp; Travis CI</vt:lpstr>
      <vt:lpstr>Repository in Travis CI</vt:lpstr>
      <vt:lpstr>Commit History</vt:lpstr>
      <vt:lpstr>Travis CI Build History</vt:lpstr>
      <vt:lpstr>Travis CI Build History</vt:lpstr>
      <vt:lpstr>Travis CI Build History</vt:lpstr>
      <vt:lpstr>Extra Slides</vt:lpstr>
      <vt:lpstr>More Branch Rules</vt:lpstr>
      <vt:lpstr>Merge Conflicts</vt:lpstr>
      <vt:lpstr>How do we determine what other tests are needed?</vt:lpstr>
      <vt:lpstr>Code Coverage Output</vt:lpstr>
      <vt:lpstr>Code Coverage is Popular</vt:lpstr>
      <vt:lpstr>Special Notes for Morpheus Tutorial</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239</cp:revision>
  <cp:lastPrinted>2017-11-02T18:35:01Z</cp:lastPrinted>
  <dcterms:created xsi:type="dcterms:W3CDTF">2018-11-06T17:28:56Z</dcterms:created>
  <dcterms:modified xsi:type="dcterms:W3CDTF">2019-06-16T07:39:30Z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